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4" r:id="rId2"/>
    <p:sldId id="326" r:id="rId3"/>
    <p:sldId id="327" r:id="rId4"/>
    <p:sldId id="328" r:id="rId5"/>
    <p:sldId id="329" r:id="rId6"/>
    <p:sldId id="332" r:id="rId7"/>
    <p:sldId id="333" r:id="rId8"/>
    <p:sldId id="335" r:id="rId9"/>
    <p:sldId id="334" r:id="rId10"/>
  </p:sldIdLst>
  <p:sldSz cx="9144000" cy="6858000" type="screen4x3"/>
  <p:notesSz cx="6789738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A12B"/>
    <a:srgbClr val="05AB2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636" y="7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F0AC3A-7582-4190-A38F-50D582BA01AC}" type="datetimeFigureOut">
              <a:rPr lang="fr-FR" smtClean="0"/>
              <a:pPr/>
              <a:t>18/02/2013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4538"/>
            <a:ext cx="4964112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0838" cy="4468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BAD75F-8CC1-4FB8-A240-3F7F9E64204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BAD75F-8CC1-4FB8-A240-3F7F9E642046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BAD75F-8CC1-4FB8-A240-3F7F9E642046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B5A4-685A-4B3A-B2E2-4309480DCD3B}" type="datetimeFigureOut">
              <a:rPr lang="fr-FR" smtClean="0"/>
              <a:pPr/>
              <a:t>18/02/2013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FC6E7-34E6-42F4-8E0D-DB22E8620F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B5A4-685A-4B3A-B2E2-4309480DCD3B}" type="datetimeFigureOut">
              <a:rPr lang="fr-FR" smtClean="0"/>
              <a:pPr/>
              <a:t>18/02/2013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FC6E7-34E6-42F4-8E0D-DB22E8620F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B5A4-685A-4B3A-B2E2-4309480DCD3B}" type="datetimeFigureOut">
              <a:rPr lang="fr-FR" smtClean="0"/>
              <a:pPr/>
              <a:t>18/02/2013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FC6E7-34E6-42F4-8E0D-DB22E8620F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B5A4-685A-4B3A-B2E2-4309480DCD3B}" type="datetimeFigureOut">
              <a:rPr lang="fr-FR" smtClean="0"/>
              <a:pPr/>
              <a:t>18/02/2013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FC6E7-34E6-42F4-8E0D-DB22E8620F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B5A4-685A-4B3A-B2E2-4309480DCD3B}" type="datetimeFigureOut">
              <a:rPr lang="fr-FR" smtClean="0"/>
              <a:pPr/>
              <a:t>18/02/2013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FC6E7-34E6-42F4-8E0D-DB22E8620F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B5A4-685A-4B3A-B2E2-4309480DCD3B}" type="datetimeFigureOut">
              <a:rPr lang="fr-FR" smtClean="0"/>
              <a:pPr/>
              <a:t>18/02/2013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FC6E7-34E6-42F4-8E0D-DB22E8620F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B5A4-685A-4B3A-B2E2-4309480DCD3B}" type="datetimeFigureOut">
              <a:rPr lang="fr-FR" smtClean="0"/>
              <a:pPr/>
              <a:t>18/02/2013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FC6E7-34E6-42F4-8E0D-DB22E8620F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B5A4-685A-4B3A-B2E2-4309480DCD3B}" type="datetimeFigureOut">
              <a:rPr lang="fr-FR" smtClean="0"/>
              <a:pPr/>
              <a:t>18/02/2013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FC6E7-34E6-42F4-8E0D-DB22E8620F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B5A4-685A-4B3A-B2E2-4309480DCD3B}" type="datetimeFigureOut">
              <a:rPr lang="fr-FR" smtClean="0"/>
              <a:pPr/>
              <a:t>18/02/2013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FC6E7-34E6-42F4-8E0D-DB22E8620F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B5A4-685A-4B3A-B2E2-4309480DCD3B}" type="datetimeFigureOut">
              <a:rPr lang="fr-FR" smtClean="0"/>
              <a:pPr/>
              <a:t>18/02/2013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FC6E7-34E6-42F4-8E0D-DB22E8620F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B5A4-685A-4B3A-B2E2-4309480DCD3B}" type="datetimeFigureOut">
              <a:rPr lang="fr-FR" smtClean="0"/>
              <a:pPr/>
              <a:t>18/02/2013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FC6E7-34E6-42F4-8E0D-DB22E8620F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8B5A4-685A-4B3A-B2E2-4309480DCD3B}" type="datetimeFigureOut">
              <a:rPr lang="fr-FR" smtClean="0"/>
              <a:pPr/>
              <a:t>18/02/2013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FC6E7-34E6-42F4-8E0D-DB22E8620F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ABIODOC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6896"/>
            <a:ext cx="3635896" cy="1405880"/>
          </a:xfrm>
          <a:prstGeom prst="rect">
            <a:avLst/>
          </a:prstGeom>
        </p:spPr>
      </p:pic>
      <p:pic>
        <p:nvPicPr>
          <p:cNvPr id="1026" name="Picture 2" descr="http://www.google.fr/url?source=imglanding&amp;ct=img&amp;q=http://blog-le-plateau.ciarus.com/wp-content/uploads/2009/07/bio.jpg&amp;sa=X&amp;ei=iQ9KUMfUJc2HhQey84CwCQ&amp;ved=0CAkQ8wc4FQ&amp;usg=AFQjCNHu0-cZ13wIPDCSGM-xlOMPmXd6I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3463616" y="4912906"/>
            <a:ext cx="1568694" cy="2088230"/>
          </a:xfrm>
          <a:prstGeom prst="rect">
            <a:avLst/>
          </a:prstGeom>
          <a:noFill/>
        </p:spPr>
      </p:pic>
      <p:sp>
        <p:nvSpPr>
          <p:cNvPr id="2" name="ZoneTexte 1"/>
          <p:cNvSpPr txBox="1"/>
          <p:nvPr/>
        </p:nvSpPr>
        <p:spPr>
          <a:xfrm>
            <a:off x="539552" y="1628800"/>
            <a:ext cx="7128792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5400" b="1" dirty="0" smtClean="0">
                <a:solidFill>
                  <a:srgbClr val="92D050"/>
                </a:solidFill>
              </a:rPr>
              <a:t>Implication d’</a:t>
            </a:r>
            <a:r>
              <a:rPr lang="fr-FR" sz="5400" b="1" dirty="0" err="1" smtClean="0">
                <a:solidFill>
                  <a:srgbClr val="92D050"/>
                </a:solidFill>
              </a:rPr>
              <a:t>ABioDoc</a:t>
            </a:r>
            <a:r>
              <a:rPr lang="fr-FR" sz="5400" b="1" dirty="0" smtClean="0">
                <a:solidFill>
                  <a:srgbClr val="92D050"/>
                </a:solidFill>
              </a:rPr>
              <a:t> dans l’enseignement agricole</a:t>
            </a:r>
            <a:endParaRPr lang="fr-FR" sz="4400" b="1" dirty="0" smtClean="0">
              <a:solidFill>
                <a:srgbClr val="92D05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fr-FR" sz="4000" b="1" dirty="0" smtClean="0">
                <a:solidFill>
                  <a:srgbClr val="92D050"/>
                </a:solidFill>
              </a:rPr>
              <a:t>Paris - 18  février 2013</a:t>
            </a:r>
            <a:endParaRPr lang="fr-FR" sz="4000" b="1" dirty="0">
              <a:solidFill>
                <a:srgbClr val="92D050"/>
              </a:solidFill>
            </a:endParaRPr>
          </a:p>
        </p:txBody>
      </p:sp>
      <p:pic>
        <p:nvPicPr>
          <p:cNvPr id="5" name="Image 4" descr="VetAgro-Sup_logo[1]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03840" y="0"/>
            <a:ext cx="1440160" cy="18606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ABIODOC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6896"/>
            <a:ext cx="3635896" cy="1405880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683568" y="2060848"/>
            <a:ext cx="8064896" cy="433965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fr-FR" sz="3200" b="1" dirty="0" smtClean="0">
                <a:solidFill>
                  <a:srgbClr val="69A12B"/>
                </a:solidFill>
              </a:rPr>
              <a:t> Intitulé : </a:t>
            </a:r>
            <a:r>
              <a:rPr lang="fr-FR" sz="3200" b="1" dirty="0" smtClean="0"/>
              <a:t>ABioDoc, le Centre national de ressources en agriculture biologique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fr-FR" sz="3200" b="1" dirty="0" smtClean="0">
                <a:solidFill>
                  <a:srgbClr val="69A12B"/>
                </a:solidFill>
              </a:rPr>
              <a:t>Statut : </a:t>
            </a:r>
            <a:r>
              <a:rPr lang="fr-FR" sz="3200" b="1" dirty="0" smtClean="0"/>
              <a:t>Service de VetAgro Sup, missionné par le ministère de l’agriculture.</a:t>
            </a:r>
            <a:endParaRPr lang="fr-FR" sz="3200" b="1" dirty="0" smtClean="0">
              <a:solidFill>
                <a:srgbClr val="05AB25"/>
              </a:solidFill>
            </a:endParaRPr>
          </a:p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fr-FR" sz="3200" b="1" dirty="0" smtClean="0">
                <a:solidFill>
                  <a:srgbClr val="69A12B"/>
                </a:solidFill>
              </a:rPr>
              <a:t>Missions : </a:t>
            </a:r>
          </a:p>
          <a:p>
            <a:pPr marL="971550" lvl="1" indent="-514350" algn="just">
              <a:spcBef>
                <a:spcPts val="600"/>
              </a:spcBef>
              <a:buFont typeface="+mj-lt"/>
              <a:buAutoNum type="arabicParenR"/>
            </a:pPr>
            <a:r>
              <a:rPr lang="fr-FR" sz="3200" b="1" dirty="0" smtClean="0">
                <a:solidFill>
                  <a:srgbClr val="69A12B"/>
                </a:solidFill>
              </a:rPr>
              <a:t>Veille, traitement et diffusion</a:t>
            </a:r>
            <a:r>
              <a:rPr lang="fr-FR" sz="3200" b="1" dirty="0" smtClean="0"/>
              <a:t> </a:t>
            </a:r>
            <a:r>
              <a:rPr lang="fr-FR" sz="3200" b="1" dirty="0" smtClean="0">
                <a:solidFill>
                  <a:srgbClr val="69A12B"/>
                </a:solidFill>
              </a:rPr>
              <a:t>d’informations en agriculture biologique</a:t>
            </a:r>
          </a:p>
          <a:p>
            <a:pPr marL="971550" lvl="1" indent="-514350" algn="just">
              <a:spcBef>
                <a:spcPts val="600"/>
              </a:spcBef>
              <a:buFont typeface="+mj-lt"/>
              <a:buAutoNum type="arabicParenR"/>
            </a:pPr>
            <a:r>
              <a:rPr lang="fr-FR" sz="3200" b="1" dirty="0" smtClean="0">
                <a:solidFill>
                  <a:srgbClr val="69A12B"/>
                </a:solidFill>
              </a:rPr>
              <a:t>Mise en réseau des acteurs de l’AB </a:t>
            </a:r>
            <a:endParaRPr lang="fr-FR" sz="3200" b="1" dirty="0">
              <a:solidFill>
                <a:srgbClr val="69A12B"/>
              </a:solidFill>
            </a:endParaRPr>
          </a:p>
        </p:txBody>
      </p:sp>
      <p:pic>
        <p:nvPicPr>
          <p:cNvPr id="5" name="Image 4" descr="VetAgro-Sup_logo[1]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56376" y="1"/>
            <a:ext cx="1187624" cy="1534346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3275856" y="1412776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solidFill>
                  <a:srgbClr val="69A12B"/>
                </a:solidFill>
              </a:rPr>
              <a:t>Rappels</a:t>
            </a:r>
            <a:endParaRPr lang="fr-FR" sz="3600" b="1" dirty="0">
              <a:solidFill>
                <a:srgbClr val="69A12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ABIODOC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6896"/>
            <a:ext cx="3635896" cy="1405880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467544" y="2060848"/>
            <a:ext cx="8280920" cy="4755148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fr-FR" sz="3200" b="1" dirty="0" err="1" smtClean="0">
                <a:solidFill>
                  <a:srgbClr val="69A12B"/>
                </a:solidFill>
              </a:rPr>
              <a:t>Biopresse</a:t>
            </a:r>
            <a:r>
              <a:rPr lang="fr-FR" sz="3200" b="1" dirty="0" smtClean="0">
                <a:solidFill>
                  <a:srgbClr val="69A12B"/>
                </a:solidFill>
              </a:rPr>
              <a:t> : </a:t>
            </a:r>
            <a:r>
              <a:rPr lang="fr-FR" sz="3200" dirty="0" smtClean="0"/>
              <a:t>Revue bibliographique mensuelle, actualité documentaire sur tous les thèmes AB ;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fr-FR" sz="3200" b="1" dirty="0" smtClean="0">
                <a:solidFill>
                  <a:srgbClr val="69A12B"/>
                </a:solidFill>
              </a:rPr>
              <a:t>Infolettres thématiques (nouveau) : </a:t>
            </a:r>
            <a:r>
              <a:rPr lang="fr-FR" sz="3200" dirty="0" smtClean="0"/>
              <a:t>lettre électronique mensuelle, actualité documentaire sur une thématique particulière ;</a:t>
            </a:r>
            <a:endParaRPr lang="fr-FR" sz="3200" dirty="0" smtClean="0">
              <a:solidFill>
                <a:srgbClr val="05AB25"/>
              </a:solidFill>
            </a:endParaRPr>
          </a:p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fr-FR" sz="3200" b="1" dirty="0" smtClean="0">
                <a:solidFill>
                  <a:srgbClr val="69A12B"/>
                </a:solidFill>
              </a:rPr>
              <a:t> Flux d’actualité de la presse (nouveau) :</a:t>
            </a:r>
            <a:r>
              <a:rPr lang="fr-FR" sz="3200" dirty="0" smtClean="0">
                <a:solidFill>
                  <a:srgbClr val="69A12B"/>
                </a:solidFill>
              </a:rPr>
              <a:t> </a:t>
            </a:r>
            <a:r>
              <a:rPr lang="fr-FR" sz="3200" dirty="0" smtClean="0"/>
              <a:t>collecte automatique sur le terme « bio »  ;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fr-FR" sz="3200" b="1" dirty="0" smtClean="0">
                <a:solidFill>
                  <a:srgbClr val="69A12B"/>
                </a:solidFill>
              </a:rPr>
              <a:t> Agenda et brèves : </a:t>
            </a:r>
            <a:r>
              <a:rPr lang="fr-FR" sz="3200" dirty="0" smtClean="0"/>
              <a:t>sélection d’informations par </a:t>
            </a:r>
            <a:r>
              <a:rPr lang="fr-FR" sz="3200" dirty="0" err="1" smtClean="0"/>
              <a:t>ABioDoc</a:t>
            </a:r>
            <a:r>
              <a:rPr lang="fr-FR" sz="3200" dirty="0" smtClean="0"/>
              <a:t>.</a:t>
            </a:r>
            <a:endParaRPr lang="fr-FR" sz="3200" b="1" dirty="0">
              <a:solidFill>
                <a:srgbClr val="69A12B"/>
              </a:solidFill>
            </a:endParaRPr>
          </a:p>
        </p:txBody>
      </p:sp>
      <p:pic>
        <p:nvPicPr>
          <p:cNvPr id="5" name="Image 4" descr="VetAgro-Sup_logo[1]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56376" y="1"/>
            <a:ext cx="1187624" cy="1534346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259632" y="1412776"/>
            <a:ext cx="5328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solidFill>
                  <a:srgbClr val="69A12B"/>
                </a:solidFill>
              </a:rPr>
              <a:t>Services / Actualité</a:t>
            </a:r>
            <a:endParaRPr lang="fr-FR" sz="3600" b="1" dirty="0">
              <a:solidFill>
                <a:srgbClr val="69A12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ABIODOC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6896"/>
            <a:ext cx="3635896" cy="1405880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467544" y="1916832"/>
            <a:ext cx="8280920" cy="483209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fr-FR" sz="3200" b="1" dirty="0" err="1" smtClean="0">
                <a:solidFill>
                  <a:srgbClr val="69A12B"/>
                </a:solidFill>
              </a:rPr>
              <a:t>Biobase</a:t>
            </a:r>
            <a:r>
              <a:rPr lang="fr-FR" sz="3200" b="1" dirty="0" smtClean="0">
                <a:solidFill>
                  <a:srgbClr val="69A12B"/>
                </a:solidFill>
              </a:rPr>
              <a:t> : </a:t>
            </a:r>
            <a:r>
              <a:rPr lang="fr-FR" sz="3200" dirty="0" smtClean="0"/>
              <a:t>Base de données bibliographique francophone spécialisée en AB ;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fr-FR" sz="3200" b="1" dirty="0" smtClean="0">
                <a:solidFill>
                  <a:srgbClr val="69A12B"/>
                </a:solidFill>
              </a:rPr>
              <a:t>Produits documentaires: </a:t>
            </a:r>
            <a:r>
              <a:rPr lang="fr-FR" sz="3200" dirty="0" smtClean="0"/>
              <a:t>listes, compilations et synthèses bibliographiques ;</a:t>
            </a:r>
            <a:endParaRPr lang="fr-FR" sz="3200" dirty="0" smtClean="0">
              <a:solidFill>
                <a:srgbClr val="05AB25"/>
              </a:solidFill>
            </a:endParaRPr>
          </a:p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fr-FR" sz="3200" b="1" dirty="0" smtClean="0">
                <a:solidFill>
                  <a:srgbClr val="69A12B"/>
                </a:solidFill>
              </a:rPr>
              <a:t> Edition de documents :</a:t>
            </a:r>
            <a:r>
              <a:rPr lang="fr-FR" sz="3200" dirty="0" smtClean="0">
                <a:solidFill>
                  <a:srgbClr val="69A12B"/>
                </a:solidFill>
              </a:rPr>
              <a:t> </a:t>
            </a:r>
            <a:r>
              <a:rPr lang="fr-FR" sz="3200" dirty="0" smtClean="0"/>
              <a:t>Guide des principaux organismes français intervenant en AB...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fr-FR" sz="3200" b="1" dirty="0" smtClean="0">
                <a:solidFill>
                  <a:srgbClr val="69A12B"/>
                </a:solidFill>
              </a:rPr>
              <a:t> Service questions-réponses : </a:t>
            </a:r>
            <a:r>
              <a:rPr lang="fr-FR" sz="3200" dirty="0" smtClean="0"/>
              <a:t>recherche documentaire, liste biblio, photocopies…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fr-FR" sz="3200" b="1" dirty="0" smtClean="0">
                <a:solidFill>
                  <a:srgbClr val="69A12B"/>
                </a:solidFill>
              </a:rPr>
              <a:t> Site Internet</a:t>
            </a:r>
            <a:endParaRPr lang="fr-FR" sz="3200" b="1" dirty="0">
              <a:solidFill>
                <a:srgbClr val="69A12B"/>
              </a:solidFill>
            </a:endParaRPr>
          </a:p>
        </p:txBody>
      </p:sp>
      <p:pic>
        <p:nvPicPr>
          <p:cNvPr id="5" name="Image 4" descr="VetAgro-Sup_logo[1]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56376" y="1"/>
            <a:ext cx="1187624" cy="1534346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259632" y="1268760"/>
            <a:ext cx="5328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solidFill>
                  <a:srgbClr val="69A12B"/>
                </a:solidFill>
              </a:rPr>
              <a:t>Services / Capitalisation</a:t>
            </a:r>
            <a:endParaRPr lang="fr-FR" sz="3600" b="1" dirty="0">
              <a:solidFill>
                <a:srgbClr val="69A12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ABIODOC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6896"/>
            <a:ext cx="3635896" cy="1405880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467544" y="2460372"/>
            <a:ext cx="8280920" cy="4185761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fr-FR" sz="3200" b="1" dirty="0" smtClean="0">
                <a:solidFill>
                  <a:srgbClr val="69A12B"/>
                </a:solidFill>
              </a:rPr>
              <a:t>Service questions-réponses : </a:t>
            </a:r>
            <a:r>
              <a:rPr lang="fr-FR" sz="3200" dirty="0" smtClean="0"/>
              <a:t>orientation vers un organisme ou vers une personne  ;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fr-FR" sz="3200" b="1" dirty="0" smtClean="0">
                <a:solidFill>
                  <a:srgbClr val="69A12B"/>
                </a:solidFill>
              </a:rPr>
              <a:t>Base des Acteurs de la bio</a:t>
            </a:r>
            <a:r>
              <a:rPr lang="fr-FR" sz="3200" dirty="0" smtClean="0">
                <a:solidFill>
                  <a:srgbClr val="69A12B"/>
                </a:solidFill>
              </a:rPr>
              <a:t>: </a:t>
            </a:r>
            <a:r>
              <a:rPr lang="fr-FR" sz="3200" dirty="0" smtClean="0"/>
              <a:t>base de données de personnes </a:t>
            </a:r>
            <a:r>
              <a:rPr lang="fr-FR" sz="3200" smtClean="0"/>
              <a:t>et d’organismes </a:t>
            </a:r>
            <a:r>
              <a:rPr lang="fr-FR" sz="3200" dirty="0" smtClean="0"/>
              <a:t>français et européens travaillant en RFD en AB ; </a:t>
            </a:r>
            <a:endParaRPr lang="fr-FR" sz="3200" dirty="0" smtClean="0">
              <a:solidFill>
                <a:srgbClr val="05AB25"/>
              </a:solidFill>
            </a:endParaRPr>
          </a:p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fr-FR" sz="3200" b="1" dirty="0" smtClean="0">
                <a:solidFill>
                  <a:srgbClr val="69A12B"/>
                </a:solidFill>
              </a:rPr>
              <a:t> Annuaire des organismes bio européens:</a:t>
            </a:r>
            <a:r>
              <a:rPr lang="fr-FR" sz="3200" dirty="0" smtClean="0">
                <a:solidFill>
                  <a:srgbClr val="69A12B"/>
                </a:solidFill>
              </a:rPr>
              <a:t> </a:t>
            </a:r>
            <a:r>
              <a:rPr lang="fr-FR" sz="3200" dirty="0" smtClean="0"/>
              <a:t>liste, coordonnées et fonction des organismes européens RFD en AB.</a:t>
            </a:r>
            <a:endParaRPr lang="fr-FR" sz="3200" b="1" dirty="0">
              <a:solidFill>
                <a:srgbClr val="69A12B"/>
              </a:solidFill>
            </a:endParaRPr>
          </a:p>
        </p:txBody>
      </p:sp>
      <p:pic>
        <p:nvPicPr>
          <p:cNvPr id="5" name="Image 4" descr="VetAgro-Sup_logo[1]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56376" y="1"/>
            <a:ext cx="1187624" cy="1534346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259632" y="1558533"/>
            <a:ext cx="5328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solidFill>
                  <a:srgbClr val="69A12B"/>
                </a:solidFill>
              </a:rPr>
              <a:t>Services / Mise en réseau</a:t>
            </a:r>
            <a:endParaRPr lang="fr-FR" sz="3600" b="1" dirty="0">
              <a:solidFill>
                <a:srgbClr val="69A12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ABIODOC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6896"/>
            <a:ext cx="3635896" cy="1405880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467544" y="1988840"/>
            <a:ext cx="8424936" cy="483209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fr-FR" sz="3200" b="1" dirty="0" smtClean="0">
                <a:solidFill>
                  <a:srgbClr val="69A12B"/>
                </a:solidFill>
              </a:rPr>
              <a:t>Suivi de l’actualité </a:t>
            </a:r>
            <a:r>
              <a:rPr lang="fr-FR" sz="3200" dirty="0" smtClean="0"/>
              <a:t>de </a:t>
            </a:r>
            <a:r>
              <a:rPr lang="fr-FR" sz="3200" dirty="0" smtClean="0"/>
              <a:t>l’AB,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fr-FR" sz="3200" dirty="0" smtClean="0"/>
              <a:t> Appui </a:t>
            </a:r>
            <a:r>
              <a:rPr lang="fr-FR" sz="3200" b="1" dirty="0" smtClean="0">
                <a:solidFill>
                  <a:srgbClr val="69A12B"/>
                </a:solidFill>
              </a:rPr>
              <a:t>préparation de cours </a:t>
            </a:r>
            <a:r>
              <a:rPr lang="fr-FR" sz="3200" dirty="0" smtClean="0"/>
              <a:t>(info, supports…)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fr-FR" sz="3200" dirty="0" smtClean="0"/>
              <a:t>Appui à la réalisation de </a:t>
            </a:r>
            <a:r>
              <a:rPr lang="fr-FR" sz="3200" b="1" dirty="0" smtClean="0">
                <a:solidFill>
                  <a:srgbClr val="69A12B"/>
                </a:solidFill>
              </a:rPr>
              <a:t>dossiers, études, projets, rapports de stage</a:t>
            </a:r>
            <a:r>
              <a:rPr lang="fr-FR" sz="3200" dirty="0" smtClean="0"/>
              <a:t> (conversion, filière lait, contrôle des adventices, sécurité alimentaire…),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fr-FR" sz="3200" dirty="0" smtClean="0"/>
              <a:t> Participation à la </a:t>
            </a:r>
            <a:r>
              <a:rPr lang="fr-FR" sz="3200" b="1" dirty="0" smtClean="0">
                <a:solidFill>
                  <a:srgbClr val="69A12B"/>
                </a:solidFill>
              </a:rPr>
              <a:t>recherche</a:t>
            </a:r>
            <a:r>
              <a:rPr lang="fr-FR" sz="3200" dirty="0" smtClean="0"/>
              <a:t> (thèse, projet de recherche),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fr-FR" sz="3200" b="1" dirty="0" smtClean="0">
                <a:solidFill>
                  <a:srgbClr val="69A12B"/>
                </a:solidFill>
              </a:rPr>
              <a:t>Transfert de coordonnées </a:t>
            </a:r>
            <a:r>
              <a:rPr lang="fr-FR" sz="3200" dirty="0" smtClean="0"/>
              <a:t>(lieux de stage, VE, échanges Leonardo…).</a:t>
            </a:r>
          </a:p>
        </p:txBody>
      </p:sp>
      <p:pic>
        <p:nvPicPr>
          <p:cNvPr id="5" name="Image 4" descr="VetAgro-Sup_logo[1]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56376" y="1"/>
            <a:ext cx="1187624" cy="1534346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259632" y="1268760"/>
            <a:ext cx="5328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solidFill>
                  <a:srgbClr val="69A12B"/>
                </a:solidFill>
              </a:rPr>
              <a:t>Services / Enseignement</a:t>
            </a:r>
            <a:endParaRPr lang="fr-FR" sz="3600" b="1" dirty="0">
              <a:solidFill>
                <a:srgbClr val="69A12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ABIODOC-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6896"/>
            <a:ext cx="3635896" cy="1405880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467544" y="2060848"/>
            <a:ext cx="8424936" cy="4493538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fr-FR" sz="3200" dirty="0" smtClean="0"/>
              <a:t>Participation aux activités du </a:t>
            </a:r>
            <a:r>
              <a:rPr lang="fr-FR" sz="3200" b="1" dirty="0" smtClean="0">
                <a:solidFill>
                  <a:srgbClr val="69A12B"/>
                </a:solidFill>
              </a:rPr>
              <a:t>réseau </a:t>
            </a:r>
            <a:r>
              <a:rPr lang="fr-FR" sz="3200" b="1" dirty="0" err="1" smtClean="0">
                <a:solidFill>
                  <a:srgbClr val="69A12B"/>
                </a:solidFill>
              </a:rPr>
              <a:t>Formabio</a:t>
            </a:r>
            <a:r>
              <a:rPr lang="fr-FR" sz="3200" dirty="0" smtClean="0"/>
              <a:t>:</a:t>
            </a:r>
          </a:p>
          <a:p>
            <a:pPr lvl="1" algn="just">
              <a:spcBef>
                <a:spcPts val="600"/>
              </a:spcBef>
              <a:buFont typeface="Arial" pitchFamily="34" charset="0"/>
              <a:buChar char="•"/>
            </a:pPr>
            <a:r>
              <a:rPr lang="fr-FR" sz="3200" dirty="0" smtClean="0"/>
              <a:t> Interventions dans les journées </a:t>
            </a:r>
            <a:r>
              <a:rPr lang="fr-FR" sz="3200" dirty="0" err="1" smtClean="0"/>
              <a:t>Formabio</a:t>
            </a:r>
            <a:r>
              <a:rPr lang="fr-FR" sz="3200" dirty="0" smtClean="0"/>
              <a:t>,</a:t>
            </a:r>
          </a:p>
          <a:p>
            <a:pPr lvl="1" algn="just">
              <a:spcBef>
                <a:spcPts val="600"/>
              </a:spcBef>
              <a:buFont typeface="Arial" pitchFamily="34" charset="0"/>
              <a:buChar char="•"/>
            </a:pPr>
            <a:r>
              <a:rPr lang="fr-FR" sz="3200" dirty="0" smtClean="0"/>
              <a:t> partage de stand (SIA…),  </a:t>
            </a:r>
            <a:r>
              <a:rPr lang="fr-FR" sz="3200" dirty="0" err="1" smtClean="0"/>
              <a:t>conf</a:t>
            </a:r>
            <a:r>
              <a:rPr lang="fr-FR" sz="3200" dirty="0" smtClean="0"/>
              <a:t> </a:t>
            </a:r>
            <a:r>
              <a:rPr lang="fr-FR" sz="3200" dirty="0" err="1" smtClean="0"/>
              <a:t>Formabio</a:t>
            </a:r>
            <a:r>
              <a:rPr lang="fr-FR" sz="3200" dirty="0" smtClean="0"/>
              <a:t> ;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fr-FR" sz="3200" dirty="0" smtClean="0"/>
              <a:t> Projet </a:t>
            </a:r>
            <a:r>
              <a:rPr lang="fr-FR" sz="3200" b="1" dirty="0" err="1" smtClean="0">
                <a:solidFill>
                  <a:srgbClr val="69A12B"/>
                </a:solidFill>
              </a:rPr>
              <a:t>Valomieux</a:t>
            </a:r>
            <a:r>
              <a:rPr lang="fr-FR" sz="3200" dirty="0" smtClean="0"/>
              <a:t> avec l’</a:t>
            </a:r>
            <a:r>
              <a:rPr lang="fr-FR" sz="3200" dirty="0" err="1" smtClean="0"/>
              <a:t>Itab</a:t>
            </a:r>
            <a:r>
              <a:rPr lang="fr-FR" sz="3200" dirty="0" smtClean="0"/>
              <a:t> ; 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fr-FR" sz="3200" dirty="0" smtClean="0"/>
              <a:t> Groupe Veille du </a:t>
            </a:r>
            <a:r>
              <a:rPr lang="fr-FR" sz="3200" b="1" dirty="0" smtClean="0">
                <a:solidFill>
                  <a:srgbClr val="69A12B"/>
                </a:solidFill>
              </a:rPr>
              <a:t>RMT </a:t>
            </a:r>
            <a:r>
              <a:rPr lang="fr-FR" sz="3200" b="1" dirty="0" err="1" smtClean="0">
                <a:solidFill>
                  <a:srgbClr val="69A12B"/>
                </a:solidFill>
              </a:rPr>
              <a:t>DevAB</a:t>
            </a:r>
            <a:r>
              <a:rPr lang="fr-FR" sz="3200" b="1" dirty="0" smtClean="0">
                <a:solidFill>
                  <a:srgbClr val="69A12B"/>
                </a:solidFill>
              </a:rPr>
              <a:t> </a:t>
            </a:r>
            <a:r>
              <a:rPr lang="fr-FR" sz="3200" dirty="0" smtClean="0"/>
              <a:t>;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fr-FR" sz="3200" dirty="0" smtClean="0"/>
              <a:t> Projet « </a:t>
            </a:r>
            <a:r>
              <a:rPr lang="fr-FR" sz="3200" b="1" dirty="0" smtClean="0">
                <a:solidFill>
                  <a:srgbClr val="69A12B"/>
                </a:solidFill>
              </a:rPr>
              <a:t>Maraîchage</a:t>
            </a:r>
            <a:r>
              <a:rPr lang="fr-FR" sz="3200" dirty="0" smtClean="0"/>
              <a:t> » avec l’EPLEA de </a:t>
            </a:r>
            <a:r>
              <a:rPr lang="fr-FR" sz="3200" dirty="0" err="1" smtClean="0"/>
              <a:t>Marmilhat</a:t>
            </a:r>
            <a:r>
              <a:rPr lang="fr-FR" sz="3200" dirty="0" smtClean="0"/>
              <a:t> ;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fr-FR" sz="3200" dirty="0" smtClean="0"/>
              <a:t> Projets du </a:t>
            </a:r>
            <a:r>
              <a:rPr lang="fr-FR" sz="3200" b="1" dirty="0" smtClean="0">
                <a:solidFill>
                  <a:srgbClr val="69A12B"/>
                </a:solidFill>
              </a:rPr>
              <a:t>Pôle AB MC </a:t>
            </a:r>
            <a:r>
              <a:rPr lang="fr-FR" sz="3200" dirty="0" smtClean="0"/>
              <a:t>(RHD, Systèmes…). </a:t>
            </a:r>
          </a:p>
        </p:txBody>
      </p:sp>
      <p:pic>
        <p:nvPicPr>
          <p:cNvPr id="5" name="Image 4" descr="VetAgro-Sup_logo[1]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956376" y="1"/>
            <a:ext cx="1187624" cy="1534346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467544" y="1340768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solidFill>
                  <a:srgbClr val="69A12B"/>
                </a:solidFill>
              </a:rPr>
              <a:t>Concertation avec l’enseignement</a:t>
            </a:r>
            <a:endParaRPr lang="fr-FR" sz="3600" b="1" dirty="0">
              <a:solidFill>
                <a:srgbClr val="69A12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ABIODOC-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6896"/>
            <a:ext cx="3635896" cy="1405880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467544" y="2952814"/>
            <a:ext cx="8424936" cy="2708434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fr-FR" sz="3200" b="1" dirty="0" smtClean="0">
                <a:solidFill>
                  <a:srgbClr val="69A12B"/>
                </a:solidFill>
              </a:rPr>
              <a:t>Interventions</a:t>
            </a:r>
            <a:r>
              <a:rPr lang="fr-FR" sz="3200" dirty="0" smtClean="0"/>
              <a:t> (module bio VAS, Master Nova - </a:t>
            </a:r>
            <a:r>
              <a:rPr lang="fr-FR" sz="3200" dirty="0" err="1" smtClean="0"/>
              <a:t>AgroParisTech</a:t>
            </a:r>
            <a:r>
              <a:rPr lang="fr-FR" sz="3200" dirty="0" smtClean="0"/>
              <a:t>, Licence ABCD), 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endParaRPr lang="fr-FR" sz="3200" dirty="0" smtClean="0"/>
          </a:p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fr-FR" sz="3200" b="1" dirty="0" smtClean="0">
                <a:solidFill>
                  <a:srgbClr val="69A12B"/>
                </a:solidFill>
              </a:rPr>
              <a:t>Contacts privilégiés </a:t>
            </a:r>
            <a:r>
              <a:rPr lang="fr-FR" sz="3200" dirty="0" smtClean="0"/>
              <a:t>avec enseignants Licence ABCD + enseignants MC</a:t>
            </a:r>
          </a:p>
        </p:txBody>
      </p:sp>
      <p:pic>
        <p:nvPicPr>
          <p:cNvPr id="5" name="Image 4" descr="VetAgro-Sup_logo[1]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956376" y="1"/>
            <a:ext cx="1187624" cy="1534346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827584" y="1918573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solidFill>
                  <a:srgbClr val="69A12B"/>
                </a:solidFill>
              </a:rPr>
              <a:t>Concertation avec l’enseignement</a:t>
            </a:r>
            <a:endParaRPr lang="fr-FR" sz="3600" b="1" dirty="0">
              <a:solidFill>
                <a:srgbClr val="69A12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ABIODOC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6896"/>
            <a:ext cx="3635896" cy="1405880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755576" y="2060848"/>
            <a:ext cx="7848872" cy="433965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fr-FR" sz="3200" b="1" dirty="0" smtClean="0">
                <a:solidFill>
                  <a:srgbClr val="69A12B"/>
                </a:solidFill>
              </a:rPr>
              <a:t>Questionnaire </a:t>
            </a:r>
            <a:r>
              <a:rPr lang="fr-FR" sz="3200" b="1" dirty="0" err="1" smtClean="0">
                <a:solidFill>
                  <a:srgbClr val="69A12B"/>
                </a:solidFill>
              </a:rPr>
              <a:t>Valomieux</a:t>
            </a:r>
            <a:r>
              <a:rPr lang="fr-FR" sz="3200" b="1" dirty="0" smtClean="0">
                <a:solidFill>
                  <a:srgbClr val="69A12B"/>
                </a:solidFill>
              </a:rPr>
              <a:t> </a:t>
            </a:r>
            <a:r>
              <a:rPr lang="fr-FR" sz="3200" dirty="0" smtClean="0"/>
              <a:t>pour affiner les besoins des enseignants / info et / </a:t>
            </a:r>
            <a:r>
              <a:rPr lang="fr-FR" sz="3200" dirty="0" err="1" smtClean="0"/>
              <a:t>ABioDoc</a:t>
            </a:r>
            <a:r>
              <a:rPr lang="fr-FR" sz="3200" dirty="0" smtClean="0"/>
              <a:t> ;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fr-FR" sz="3200" b="1" dirty="0" smtClean="0">
                <a:solidFill>
                  <a:srgbClr val="69A12B"/>
                </a:solidFill>
              </a:rPr>
              <a:t>↗ ergonomie du site </a:t>
            </a:r>
            <a:r>
              <a:rPr lang="fr-FR" sz="3200" dirty="0" err="1" smtClean="0"/>
              <a:t>ABioDoc</a:t>
            </a:r>
            <a:r>
              <a:rPr lang="fr-FR" sz="3200" dirty="0" smtClean="0"/>
              <a:t> ;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ü"/>
            </a:pPr>
            <a:r>
              <a:rPr lang="fr-FR" sz="3200" b="1" dirty="0" smtClean="0">
                <a:solidFill>
                  <a:srgbClr val="69A12B"/>
                </a:solidFill>
              </a:rPr>
              <a:t> Formation d’enseignants et de documentalistes</a:t>
            </a:r>
          </a:p>
          <a:p>
            <a:pPr lvl="1" algn="just">
              <a:spcBef>
                <a:spcPts val="600"/>
              </a:spcBef>
              <a:buFont typeface="Arial" pitchFamily="34" charset="0"/>
              <a:buChar char="•"/>
            </a:pPr>
            <a:r>
              <a:rPr lang="fr-FR" sz="3200" dirty="0" smtClean="0"/>
              <a:t> sur site ou à </a:t>
            </a:r>
            <a:r>
              <a:rPr lang="fr-FR" sz="3200" dirty="0" err="1" smtClean="0"/>
              <a:t>ABioDoc</a:t>
            </a:r>
            <a:r>
              <a:rPr lang="fr-FR" sz="3200" dirty="0" smtClean="0"/>
              <a:t> (1/2 à 1 j)</a:t>
            </a:r>
          </a:p>
          <a:p>
            <a:pPr lvl="1" algn="just">
              <a:spcBef>
                <a:spcPts val="600"/>
              </a:spcBef>
              <a:buFont typeface="Arial" pitchFamily="34" charset="0"/>
              <a:buChar char="•"/>
            </a:pPr>
            <a:r>
              <a:rPr lang="fr-FR" sz="3200" dirty="0" smtClean="0"/>
              <a:t> réunions téléphoniques avec écran partagé (2h environ)</a:t>
            </a:r>
          </a:p>
        </p:txBody>
      </p:sp>
      <p:pic>
        <p:nvPicPr>
          <p:cNvPr id="5" name="Image 4" descr="VetAgro-Sup_logo[1]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56376" y="1"/>
            <a:ext cx="1187624" cy="1534346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467544" y="1340768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solidFill>
                  <a:srgbClr val="69A12B"/>
                </a:solidFill>
              </a:rPr>
              <a:t>Perspectives</a:t>
            </a:r>
            <a:endParaRPr lang="fr-FR" sz="3600" b="1" dirty="0">
              <a:solidFill>
                <a:srgbClr val="69A12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1172</TotalTime>
  <Words>409</Words>
  <Application>Microsoft Office PowerPoint</Application>
  <PresentationFormat>Affichage à l'écran (4:3)</PresentationFormat>
  <Paragraphs>49</Paragraphs>
  <Slides>9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</vt:vector>
  </TitlesOfParts>
  <Company>VetAgro Sup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ABioDoc, Agriculture biologique</dc:title>
  <dc:creator>Sophie Valleix</dc:creator>
  <cp:lastModifiedBy>svalleix</cp:lastModifiedBy>
  <cp:revision>109</cp:revision>
  <dcterms:created xsi:type="dcterms:W3CDTF">2012-09-07T13:15:52Z</dcterms:created>
  <dcterms:modified xsi:type="dcterms:W3CDTF">2013-02-18T08:57:21Z</dcterms:modified>
</cp:coreProperties>
</file>