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0" r:id="rId4"/>
    <p:sldId id="259" r:id="rId5"/>
    <p:sldId id="264" r:id="rId6"/>
    <p:sldId id="278" r:id="rId7"/>
    <p:sldId id="275" r:id="rId8"/>
    <p:sldId id="262" r:id="rId9"/>
    <p:sldId id="271" r:id="rId10"/>
    <p:sldId id="267" r:id="rId11"/>
    <p:sldId id="281" r:id="rId12"/>
    <p:sldId id="279" r:id="rId13"/>
    <p:sldId id="261" r:id="rId14"/>
    <p:sldId id="276" r:id="rId15"/>
    <p:sldId id="277" r:id="rId16"/>
    <p:sldId id="269" r:id="rId17"/>
    <p:sldId id="270" r:id="rId18"/>
    <p:sldId id="257" r:id="rId19"/>
    <p:sldId id="282" r:id="rId20"/>
    <p:sldId id="272" r:id="rId21"/>
    <p:sldId id="27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BF268-46D9-4962-A841-ABEBCFE08167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925F-E82D-46AD-AECA-42A07CE4FC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Attention : VAS et pas seulement le cycle ingénieur.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Attention : VAS et pas seulement le cycle ingénieur.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Attention : VAS et pas seulement le cycle ingénieur.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Attention : VAS et pas seulement le cycle ingénieur.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D925F-E82D-46AD-AECA-42A07CE4FC6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2EE7D-49E3-4908-A711-898140488F9E}" type="datetimeFigureOut">
              <a:rPr lang="fr-FR" smtClean="0"/>
              <a:pPr/>
              <a:t>17/02/2013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43CDAA-0DCA-4BE1-ACC9-FB532A5392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6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19015"/>
            <a:ext cx="9144000" cy="147002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L’enseignement et l’agriculture biologique  à VetAgro Sup </a:t>
            </a:r>
            <a:r>
              <a:rPr lang="fr-FR" sz="2600" dirty="0" smtClean="0"/>
              <a:t>(campus agronomique)</a:t>
            </a:r>
            <a:endParaRPr lang="fr-FR" sz="2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Description et analyse</a:t>
            </a:r>
            <a:endParaRPr lang="fr-FR" dirty="0"/>
          </a:p>
        </p:txBody>
      </p:sp>
      <p:pic>
        <p:nvPicPr>
          <p:cNvPr id="4" name="Image 7" descr="VetAgro-Sup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071570" cy="13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U:\De\Leroy\siteWEB_2005\photos\agri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71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U:\De\Leroy\siteWEB_2005\photos\114-1456_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2192847" cy="16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U:\De\Leroy\image\ENIT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76672"/>
            <a:ext cx="23622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U:\De\Leroy\image\phot_p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323" y="4509120"/>
            <a:ext cx="2694117" cy="159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logo_ab_europe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881563"/>
            <a:ext cx="1191766" cy="119176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18 février 2013 – DGPAAT, « Ambition Bio 2017 » – Formation sur l’AB dans l’</a:t>
            </a:r>
            <a:r>
              <a:rPr lang="fr-FR" dirty="0" err="1" smtClean="0"/>
              <a:t>ens</a:t>
            </a:r>
            <a:r>
              <a:rPr lang="fr-FR" dirty="0" smtClean="0"/>
              <a:t>. Sup.                     – N. Guix (VAS) –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Trois raisons d’implication des EC - E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5496" y="1916832"/>
            <a:ext cx="38884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Sollicitations d’étudiants, nota. pour des travaux choisis par eux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5292080" y="1916832"/>
            <a:ext cx="360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Connaissance de ce qu’est l’AB et d’exemples pertinents pour illustrer les enseignements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07504" y="3068960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- Stages </a:t>
            </a:r>
            <a:r>
              <a:rPr lang="fr-FR" dirty="0" smtClean="0"/>
              <a:t>(1</a:t>
            </a:r>
            <a:r>
              <a:rPr lang="fr-FR" baseline="30000" dirty="0" smtClean="0"/>
              <a:t>ère</a:t>
            </a:r>
            <a:r>
              <a:rPr lang="fr-FR" dirty="0" smtClean="0"/>
              <a:t> année : exploitation agricole, IAA; 2</a:t>
            </a:r>
            <a:r>
              <a:rPr lang="fr-FR" baseline="30000" dirty="0" smtClean="0"/>
              <a:t>ème</a:t>
            </a:r>
            <a:r>
              <a:rPr lang="fr-FR" dirty="0" smtClean="0"/>
              <a:t> année : à l’étranger souvent (ex: </a:t>
            </a:r>
            <a:r>
              <a:rPr lang="fr-FR" dirty="0" err="1" smtClean="0"/>
              <a:t>coop</a:t>
            </a:r>
            <a:r>
              <a:rPr lang="fr-FR" dirty="0" smtClean="0"/>
              <a:t> Bolivie); 3</a:t>
            </a:r>
            <a:r>
              <a:rPr lang="fr-FR" baseline="30000" dirty="0" smtClean="0"/>
              <a:t>ème</a:t>
            </a:r>
            <a:r>
              <a:rPr lang="fr-FR" dirty="0" smtClean="0"/>
              <a:t> année : organisme de recherche (ex: GRAB d’Avignon, CREAB) ou associations  (ex: Bio équitable / Bio Partenaire)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131840" y="1256566"/>
            <a:ext cx="1512168" cy="732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644008" y="1268760"/>
            <a:ext cx="1368152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7504" y="4780890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- Projets collectifs </a:t>
            </a:r>
            <a:r>
              <a:rPr lang="fr-FR" dirty="0" smtClean="0"/>
              <a:t>(1</a:t>
            </a:r>
            <a:r>
              <a:rPr lang="fr-FR" baseline="30000" dirty="0" smtClean="0"/>
              <a:t>ère</a:t>
            </a:r>
            <a:r>
              <a:rPr lang="fr-FR" dirty="0" smtClean="0"/>
              <a:t> année : PCE               (ex: </a:t>
            </a:r>
            <a:r>
              <a:rPr lang="fr-FR" dirty="0" err="1" smtClean="0"/>
              <a:t>slowfood</a:t>
            </a:r>
            <a:r>
              <a:rPr lang="fr-FR" dirty="0" smtClean="0"/>
              <a:t>) ; 2</a:t>
            </a:r>
            <a:r>
              <a:rPr lang="fr-FR" baseline="30000" dirty="0" smtClean="0"/>
              <a:t>ème</a:t>
            </a:r>
            <a:r>
              <a:rPr lang="fr-FR" dirty="0" smtClean="0"/>
              <a:t> année : module filière; 3</a:t>
            </a:r>
            <a:r>
              <a:rPr lang="fr-FR" baseline="30000" dirty="0" smtClean="0"/>
              <a:t>ème</a:t>
            </a:r>
            <a:r>
              <a:rPr lang="fr-FR" dirty="0" smtClean="0"/>
              <a:t> année: projets d’ingénieurs); 2</a:t>
            </a:r>
            <a:r>
              <a:rPr lang="fr-FR" baseline="30000" dirty="0" smtClean="0"/>
              <a:t>ème</a:t>
            </a:r>
            <a:r>
              <a:rPr lang="fr-FR" dirty="0" smtClean="0"/>
              <a:t> année : module </a:t>
            </a:r>
            <a:r>
              <a:rPr lang="fr-FR" dirty="0" err="1" smtClean="0"/>
              <a:t>Dev</a:t>
            </a:r>
            <a:r>
              <a:rPr lang="fr-FR" dirty="0" smtClean="0"/>
              <a:t>. Durable, module Filières; 3</a:t>
            </a:r>
            <a:r>
              <a:rPr lang="fr-FR" baseline="30000" dirty="0" smtClean="0"/>
              <a:t>ème</a:t>
            </a:r>
            <a:r>
              <a:rPr lang="fr-FR" dirty="0" smtClean="0"/>
              <a:t> année : Projet en EA, module Agriculture et Environnement </a:t>
            </a:r>
            <a:r>
              <a:rPr lang="fr-FR" dirty="0" smtClean="0"/>
              <a:t>…</a:t>
            </a:r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2" idx="2"/>
          </p:cNvCxnSpPr>
          <p:nvPr/>
        </p:nvCxnSpPr>
        <p:spPr>
          <a:xfrm>
            <a:off x="4644008" y="1256566"/>
            <a:ext cx="936104" cy="34685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076056" y="4725144"/>
            <a:ext cx="4067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Sollicitations pour des formations continues </a:t>
            </a:r>
            <a:r>
              <a:rPr lang="fr-FR" dirty="0" smtClean="0"/>
              <a:t>(ex: enseignants lycées agricoles; </a:t>
            </a:r>
            <a:r>
              <a:rPr lang="fr-FR" dirty="0" err="1" smtClean="0"/>
              <a:t>Ecocert</a:t>
            </a:r>
            <a:r>
              <a:rPr lang="fr-FR" dirty="0" smtClean="0"/>
              <a:t>)</a:t>
            </a:r>
            <a:r>
              <a:rPr lang="fr-FR" sz="2600" dirty="0" smtClean="0"/>
              <a:t>;  partenariat avec le campus vétérinaire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48680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Le bio à VetAgro ?</a:t>
            </a:r>
            <a:endParaRPr lang="fr-FR" sz="40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1772816"/>
            <a:ext cx="871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Sur le cursus ingénieur : </a:t>
            </a:r>
          </a:p>
          <a:p>
            <a:pPr algn="ctr"/>
            <a:r>
              <a:rPr lang="fr-FR" sz="2600" dirty="0" smtClean="0"/>
              <a:t>en tronc commun, moins de 10h;   </a:t>
            </a:r>
          </a:p>
          <a:p>
            <a:pPr algn="ctr"/>
            <a:r>
              <a:rPr lang="fr-FR" sz="2600" dirty="0" smtClean="0"/>
              <a:t>            en semestre 8, module </a:t>
            </a:r>
            <a:r>
              <a:rPr lang="fr-FR" sz="2600" dirty="0" err="1" smtClean="0"/>
              <a:t>Organic</a:t>
            </a:r>
            <a:r>
              <a:rPr lang="fr-FR" sz="2600" dirty="0" smtClean="0"/>
              <a:t> </a:t>
            </a:r>
            <a:r>
              <a:rPr lang="fr-FR" sz="2600" dirty="0" err="1" smtClean="0"/>
              <a:t>farming</a:t>
            </a:r>
            <a:r>
              <a:rPr lang="fr-FR" sz="2600" dirty="0" smtClean="0"/>
              <a:t>, environ 75 h; </a:t>
            </a:r>
          </a:p>
          <a:p>
            <a:pPr algn="ctr"/>
            <a:r>
              <a:rPr lang="fr-FR" sz="2600" dirty="0" smtClean="0"/>
              <a:t>en options : variable (de </a:t>
            </a:r>
            <a:r>
              <a:rPr lang="fr-FR" sz="2600" dirty="0" err="1" smtClean="0"/>
              <a:t>qqs</a:t>
            </a:r>
            <a:r>
              <a:rPr lang="fr-FR" sz="2600" dirty="0" smtClean="0"/>
              <a:t> heures à une 20aine d’heures)</a:t>
            </a:r>
            <a:endParaRPr lang="fr-FR" sz="2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4077072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00B050"/>
                </a:solidFill>
              </a:rPr>
              <a:t>Au minimum: environ 10h</a:t>
            </a:r>
            <a:endParaRPr lang="fr-FR" sz="2600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16016" y="3933056"/>
            <a:ext cx="3960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00B050"/>
                </a:solidFill>
              </a:rPr>
              <a:t>Au maximum: 105h théorie + plusieurs mois </a:t>
            </a:r>
            <a:r>
              <a:rPr lang="fr-FR" sz="2600" dirty="0" err="1" smtClean="0">
                <a:solidFill>
                  <a:srgbClr val="00B050"/>
                </a:solidFill>
              </a:rPr>
              <a:t>expé</a:t>
            </a:r>
            <a:r>
              <a:rPr lang="fr-FR" sz="2600" dirty="0" smtClean="0">
                <a:solidFill>
                  <a:srgbClr val="00B050"/>
                </a:solidFill>
              </a:rPr>
              <a:t> prof</a:t>
            </a:r>
            <a:endParaRPr lang="fr-FR" sz="2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Plan de l’intervention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3040504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bg1">
                    <a:lumMod val="65000"/>
                  </a:schemeClr>
                </a:solidFill>
              </a:rPr>
              <a:t> Etat des lieux au sein de VAS : enseignements et agriculture biologique</a:t>
            </a:r>
            <a:endParaRPr lang="fr-FR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4880773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Analyse et questions 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1628800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bg1">
                    <a:lumMod val="65000"/>
                  </a:schemeClr>
                </a:solidFill>
              </a:rPr>
              <a:t> Présentation succincte de VetAgro Sup (VAS)</a:t>
            </a:r>
            <a:endParaRPr lang="fr-FR" sz="2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08520" y="44937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Analyse : quelques questions pour avancer ?</a:t>
            </a:r>
          </a:p>
          <a:p>
            <a:pPr algn="ctr"/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844824"/>
            <a:ext cx="8532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- AB = domaine riche d'exemples dans des disciplines variées (depuis les sciences humaines et sociales aux aspects techniques) </a:t>
            </a:r>
          </a:p>
          <a:p>
            <a:r>
              <a:rPr lang="fr-FR" sz="2600" dirty="0" smtClean="0"/>
              <a:t>	MAIS y faire référence implique de connaître ces exemples</a:t>
            </a:r>
          </a:p>
          <a:p>
            <a:endParaRPr lang="fr-FR" sz="2600" dirty="0" smtClean="0"/>
          </a:p>
          <a:p>
            <a:r>
              <a:rPr lang="fr-FR" sz="2600" dirty="0" smtClean="0"/>
              <a:t>		</a:t>
            </a:r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 Comment diffuser / rendre accessible les 	connaissances en AB (recherche et développement) ? 	</a:t>
            </a:r>
            <a:r>
              <a:rPr lang="fr-FR" dirty="0" smtClean="0">
                <a:solidFill>
                  <a:srgbClr val="00B050"/>
                </a:solidFill>
              </a:rPr>
              <a:t>(préoccupation d’</a:t>
            </a:r>
            <a:r>
              <a:rPr lang="fr-FR" dirty="0" err="1" smtClean="0">
                <a:solidFill>
                  <a:srgbClr val="00B050"/>
                </a:solidFill>
              </a:rPr>
              <a:t>ABioDoc</a:t>
            </a:r>
            <a:r>
              <a:rPr lang="fr-FR" dirty="0" smtClean="0">
                <a:solidFill>
                  <a:srgbClr val="00B050"/>
                </a:solidFill>
              </a:rPr>
              <a:t> notamment)</a:t>
            </a:r>
          </a:p>
          <a:p>
            <a:endParaRPr lang="fr-FR"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6552" y="1823913"/>
            <a:ext cx="8495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La formation dans le supérieur doit être liée aux activités de recherche des enseignants-chercheurs</a:t>
            </a:r>
          </a:p>
          <a:p>
            <a:endParaRPr lang="fr-FR" sz="2600" dirty="0" smtClean="0"/>
          </a:p>
          <a:p>
            <a:pPr lvl="3"/>
            <a:r>
              <a:rPr lang="fr-FR" sz="2600" dirty="0" smtClean="0"/>
              <a:t>	</a:t>
            </a:r>
            <a:endParaRPr lang="fr-FR" sz="2600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3"/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	 Est-il nécessaire que quelques EC soient investis dans des programmes de recherche en AB 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(sachant qu’il s’agit d’une recherche très souvent participative, qui permet de nourrir les relations avec les professionnels) </a:t>
            </a:r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? Qu’en est-il aujourd’hui ?</a:t>
            </a:r>
            <a:endParaRPr lang="fr-FR" sz="2600" dirty="0" smtClean="0">
              <a:solidFill>
                <a:srgbClr val="00B050"/>
              </a:solidFill>
            </a:endParaRPr>
          </a:p>
          <a:p>
            <a:endParaRPr lang="fr-FR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-108520" y="44937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Analyse : quelques questions pour avancer ?</a:t>
            </a:r>
          </a:p>
          <a:p>
            <a:pPr algn="ctr"/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6552" y="1628800"/>
            <a:ext cx="8747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Si les EC ne sont pas impliqués directement dans des projets de recherche en AB, </a:t>
            </a:r>
          </a:p>
          <a:p>
            <a:endParaRPr lang="fr-FR" sz="2600" dirty="0" smtClean="0"/>
          </a:p>
          <a:p>
            <a:pPr lvl="3"/>
            <a:r>
              <a:rPr lang="fr-FR" sz="2600" dirty="0" smtClean="0"/>
              <a:t>	</a:t>
            </a:r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 Faut-il que l’enseignement sur l’AB soit inscrite dans la politique de l’établissement pour que chacun y fasse référence ? </a:t>
            </a:r>
          </a:p>
          <a:p>
            <a:pPr lvl="3"/>
            <a:endParaRPr lang="fr-FR" sz="2600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3"/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	 … faut-il que ce soit une demande expresse de notre tutelle ? …  </a:t>
            </a:r>
          </a:p>
          <a:p>
            <a:pPr lvl="3"/>
            <a:endParaRPr lang="fr-FR" sz="2600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1349375" lvl="4" indent="479425"/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 Comment diffuser / rendre accessible les connaissances en AB (recherche et développement) ?</a:t>
            </a:r>
            <a:endParaRPr lang="fr-FR" sz="2600" dirty="0" smtClean="0">
              <a:solidFill>
                <a:srgbClr val="00B050"/>
              </a:solidFill>
            </a:endParaRPr>
          </a:p>
          <a:p>
            <a:endParaRPr lang="fr-FR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-108520" y="44937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Analyse : quelques questions pour avancer ?</a:t>
            </a:r>
          </a:p>
          <a:p>
            <a:pPr algn="ctr"/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08520" y="44937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Analyse : quelques questions pour avancer ?</a:t>
            </a:r>
          </a:p>
          <a:p>
            <a:pPr algn="ctr"/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96552" y="1719967"/>
            <a:ext cx="8351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L'environnement professionnel est favorable sur Clermont –</a:t>
            </a:r>
            <a:r>
              <a:rPr lang="fr-FR" sz="2600" dirty="0" err="1" smtClean="0"/>
              <a:t>Fd</a:t>
            </a:r>
            <a:r>
              <a:rPr lang="fr-FR" sz="2600" dirty="0" smtClean="0"/>
              <a:t> pour traiter de l'AB </a:t>
            </a:r>
            <a:r>
              <a:rPr lang="fr-FR" dirty="0" smtClean="0"/>
              <a:t>(</a:t>
            </a:r>
            <a:r>
              <a:rPr lang="fr-FR" dirty="0" err="1" smtClean="0"/>
              <a:t>ABioDoc</a:t>
            </a:r>
            <a:r>
              <a:rPr lang="fr-FR" dirty="0" smtClean="0"/>
              <a:t>, Pôle Bio Massif Central, associations investies dans l'AB, richesse du tissu socio-économique en AB, Région Auvergne qui soutient activement l'AB...)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sz="2600" dirty="0" smtClean="0"/>
              <a:t>		</a:t>
            </a:r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 Certains établissements peuvent-ils être 	plus « aptes » à s’engager sur ces formations, 		ou bien faut-il viser des apports similaires dans 		chacune des écoles ?    	                		              </a:t>
            </a:r>
            <a:r>
              <a:rPr lang="fr-FR" sz="2600" i="1" dirty="0" smtClean="0">
                <a:solidFill>
                  <a:srgbClr val="00B050"/>
                </a:solidFill>
                <a:sym typeface="Wingdings" pitchFamily="2" charset="2"/>
              </a:rPr>
              <a:t>(… évolution </a:t>
            </a:r>
            <a:r>
              <a:rPr lang="fr-FR" sz="2600" i="1" dirty="0" err="1" smtClean="0">
                <a:solidFill>
                  <a:srgbClr val="00B050"/>
                </a:solidFill>
                <a:sym typeface="Wingdings" pitchFamily="2" charset="2"/>
              </a:rPr>
              <a:t>Ens</a:t>
            </a:r>
            <a:r>
              <a:rPr lang="fr-FR" sz="2600" i="1" dirty="0" smtClean="0">
                <a:solidFill>
                  <a:srgbClr val="00B050"/>
                </a:solidFill>
                <a:sym typeface="Wingdings" pitchFamily="2" charset="2"/>
              </a:rPr>
              <a:t> Sup et Recherche agricole…)</a:t>
            </a:r>
            <a:endParaRPr lang="fr-FR" sz="2600" i="1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08520" y="44937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Analyse : quelques questions pour avancer ?</a:t>
            </a:r>
          </a:p>
          <a:p>
            <a:pPr algn="ctr"/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96552" y="1772816"/>
            <a:ext cx="874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>
                <a:sym typeface="Wingdings" pitchFamily="2" charset="2"/>
              </a:rPr>
              <a:t> A VAS, enseignement vétérinaire. Des enseignements et thèses sont réalisées dans ce domaine </a:t>
            </a:r>
            <a:r>
              <a:rPr lang="fr-FR" dirty="0" smtClean="0">
                <a:sym typeface="Wingdings" pitchFamily="2" charset="2"/>
              </a:rPr>
              <a:t>(avec coll. Campus agronomique)</a:t>
            </a:r>
            <a:r>
              <a:rPr lang="fr-FR" sz="2600" dirty="0" smtClean="0">
                <a:sym typeface="Wingdings" pitchFamily="2" charset="2"/>
              </a:rPr>
              <a:t>.</a:t>
            </a:r>
          </a:p>
          <a:p>
            <a:pPr>
              <a:buFontTx/>
              <a:buChar char="-"/>
            </a:pPr>
            <a:endParaRPr lang="fr-FR" sz="26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fr-FR" sz="2600" dirty="0" smtClean="0">
              <a:sym typeface="Wingdings" pitchFamily="2" charset="2"/>
            </a:endParaRPr>
          </a:p>
          <a:p>
            <a:r>
              <a:rPr lang="fr-FR" sz="2600" dirty="0" smtClean="0">
                <a:sym typeface="Wingdings" pitchFamily="2" charset="2"/>
              </a:rPr>
              <a:t>		</a:t>
            </a:r>
            <a:r>
              <a:rPr lang="fr-FR" sz="2600" dirty="0" smtClean="0">
                <a:solidFill>
                  <a:srgbClr val="00B050"/>
                </a:solidFill>
                <a:sym typeface="Wingdings" pitchFamily="2" charset="2"/>
              </a:rPr>
              <a:t> Quid de la formation sur l’AB dans les écoles 	vétérinaires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VetAgro-Sup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7"/>
            <a:ext cx="1224136" cy="158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U:\De\Leroy\image\elev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311" y="0"/>
            <a:ext cx="32591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C:\Documents and Settings\LEROY\Bureau\exploi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-27384"/>
            <a:ext cx="293307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:\Documents and Settings\LEROY\Bureau\exploi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2204864"/>
            <a:ext cx="304072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U:\De\Leroy\image\terr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3" y="4032448"/>
            <a:ext cx="315289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U:\De\Leroy\siteWEB_2005\photos\option_QG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82144" cy="223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LEROY\Bureau\stage_01.jpg"/>
          <p:cNvPicPr>
            <a:picLocks noChangeAspect="1" noChangeArrowheads="1"/>
          </p:cNvPicPr>
          <p:nvPr/>
        </p:nvPicPr>
        <p:blipFill>
          <a:blip r:embed="rId8" cstate="print">
            <a:lum bright="-6000"/>
          </a:blip>
          <a:srcRect/>
          <a:stretch>
            <a:fillRect/>
          </a:stretch>
        </p:blipFill>
        <p:spPr bwMode="auto">
          <a:xfrm>
            <a:off x="4139952" y="4115253"/>
            <a:ext cx="2088232" cy="14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Etudiants_2006\photos\laboINRA.jpg"/>
          <p:cNvPicPr>
            <a:picLocks noChangeAspect="1" noChangeArrowheads="1"/>
          </p:cNvPicPr>
          <p:nvPr/>
        </p:nvPicPr>
        <p:blipFill>
          <a:blip r:embed="rId9" cstate="print">
            <a:lum bright="-12000" contrast="-24000"/>
          </a:blip>
          <a:srcRect/>
          <a:stretch>
            <a:fillRect/>
          </a:stretch>
        </p:blipFill>
        <p:spPr bwMode="auto">
          <a:xfrm>
            <a:off x="6228184" y="1844824"/>
            <a:ext cx="2915816" cy="21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Etudiants_2006\photos\PALLE_0064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5301208"/>
            <a:ext cx="237866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logo_ab_europe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92402" y="2204864"/>
            <a:ext cx="1191766" cy="1191766"/>
          </a:xfrm>
          <a:prstGeom prst="rect">
            <a:avLst/>
          </a:prstGeom>
        </p:spPr>
      </p:pic>
      <p:pic>
        <p:nvPicPr>
          <p:cNvPr id="16" name="Picture 9" descr="U:\De\Leroy\siteWEB_2005\photos\paysage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4969" y="4119430"/>
            <a:ext cx="4256930" cy="28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3131840" y="37077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Merci pour votre attention !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Départements d’enseignement et options de 3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 année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grpSp>
        <p:nvGrpSpPr>
          <p:cNvPr id="3" name="Groupe 49"/>
          <p:cNvGrpSpPr/>
          <p:nvPr/>
        </p:nvGrpSpPr>
        <p:grpSpPr>
          <a:xfrm>
            <a:off x="0" y="1844824"/>
            <a:ext cx="4355976" cy="3024336"/>
            <a:chOff x="0" y="1844824"/>
            <a:chExt cx="4355976" cy="3024336"/>
          </a:xfrm>
        </p:grpSpPr>
        <p:grpSp>
          <p:nvGrpSpPr>
            <p:cNvPr id="4" name="Groupe 43"/>
            <p:cNvGrpSpPr/>
            <p:nvPr/>
          </p:nvGrpSpPr>
          <p:grpSpPr>
            <a:xfrm>
              <a:off x="35496" y="2204864"/>
              <a:ext cx="4320480" cy="2664296"/>
              <a:chOff x="35496" y="1916832"/>
              <a:chExt cx="4320480" cy="2664296"/>
            </a:xfrm>
          </p:grpSpPr>
          <p:grpSp>
            <p:nvGrpSpPr>
              <p:cNvPr id="5" name="Groupe 39"/>
              <p:cNvGrpSpPr/>
              <p:nvPr/>
            </p:nvGrpSpPr>
            <p:grpSpPr>
              <a:xfrm>
                <a:off x="35496" y="2045394"/>
                <a:ext cx="4110608" cy="2319710"/>
                <a:chOff x="35496" y="2492896"/>
                <a:chExt cx="4110608" cy="2319710"/>
              </a:xfrm>
            </p:grpSpPr>
            <p:pic>
              <p:nvPicPr>
                <p:cNvPr id="27" name="Picture 5" descr="U:\De\Leroy\siteWEB_2005\photos\APV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44888" y="2492896"/>
                  <a:ext cx="1108530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9" descr="U:\De\Leroy\siteWEB_2005\photos\salers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44890" y="4054431"/>
                  <a:ext cx="1052904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11" descr="U:\De\Leroy\plaquette\Etudiants_2006\photos\irrigation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44890" y="3262263"/>
                  <a:ext cx="1110624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7504" y="3982343"/>
                  <a:ext cx="4038600" cy="830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dirty="0">
                      <a:latin typeface="Arial" charset="0"/>
                    </a:rPr>
                    <a:t>Elevages</a:t>
                  </a:r>
                  <a:br>
                    <a:rPr lang="fr-FR" dirty="0">
                      <a:latin typeface="Arial" charset="0"/>
                    </a:rPr>
                  </a:br>
                  <a:r>
                    <a:rPr lang="fr-FR" dirty="0">
                      <a:latin typeface="Arial" charset="0"/>
                    </a:rPr>
                    <a:t>et systèmes de production</a:t>
                  </a:r>
                </a:p>
              </p:txBody>
            </p:sp>
            <p:sp>
              <p:nvSpPr>
                <p:cNvPr id="3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5496" y="2542183"/>
                  <a:ext cx="3606552" cy="646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dirty="0">
                      <a:latin typeface="Arial" charset="0"/>
                    </a:rPr>
                    <a:t>Agronomie, productions végétales, environnement</a:t>
                  </a:r>
                </a:p>
              </p:txBody>
            </p:sp>
            <p:sp>
              <p:nvSpPr>
                <p:cNvPr id="32" name="Rectangle 18"/>
                <p:cNvSpPr>
                  <a:spLocks noChangeArrowheads="1"/>
                </p:cNvSpPr>
                <p:nvPr/>
              </p:nvSpPr>
              <p:spPr bwMode="auto">
                <a:xfrm>
                  <a:off x="72579" y="3224088"/>
                  <a:ext cx="4073525" cy="830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dirty="0">
                      <a:latin typeface="Arial" charset="0"/>
                    </a:rPr>
                    <a:t>Génomique, écophysiologie,</a:t>
                  </a:r>
                  <a:br>
                    <a:rPr lang="fr-FR" dirty="0">
                      <a:latin typeface="Arial" charset="0"/>
                    </a:rPr>
                  </a:br>
                  <a:r>
                    <a:rPr lang="fr-FR" dirty="0">
                      <a:latin typeface="Arial" charset="0"/>
                    </a:rPr>
                    <a:t>productions végétales</a:t>
                  </a: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72008" y="1916832"/>
                <a:ext cx="4283968" cy="266429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7" name="ZoneTexte 46"/>
            <p:cNvSpPr txBox="1"/>
            <p:nvPr/>
          </p:nvSpPr>
          <p:spPr>
            <a:xfrm>
              <a:off x="0" y="1844824"/>
              <a:ext cx="4139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Agricultures et Espaces – 11 EC, 4 E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e 50"/>
          <p:cNvGrpSpPr/>
          <p:nvPr/>
        </p:nvGrpSpPr>
        <p:grpSpPr>
          <a:xfrm>
            <a:off x="4464496" y="2411596"/>
            <a:ext cx="4859586" cy="2241540"/>
            <a:chOff x="4464496" y="2411596"/>
            <a:chExt cx="4859586" cy="2241540"/>
          </a:xfrm>
        </p:grpSpPr>
        <p:grpSp>
          <p:nvGrpSpPr>
            <p:cNvPr id="7" name="Groupe 44"/>
            <p:cNvGrpSpPr/>
            <p:nvPr/>
          </p:nvGrpSpPr>
          <p:grpSpPr>
            <a:xfrm>
              <a:off x="4499992" y="2708920"/>
              <a:ext cx="4824090" cy="1944216"/>
              <a:chOff x="4716016" y="2492896"/>
              <a:chExt cx="4824090" cy="1944216"/>
            </a:xfrm>
          </p:grpSpPr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4864918" y="2705722"/>
                <a:ext cx="4675188" cy="1516063"/>
                <a:chOff x="480" y="4164"/>
                <a:chExt cx="2945" cy="955"/>
              </a:xfrm>
            </p:grpSpPr>
            <p:pic>
              <p:nvPicPr>
                <p:cNvPr id="22" name="Picture 2" descr="U:\De\Leroy\siteWEB_2005\photos\114-1467_IMG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" y="4665"/>
                  <a:ext cx="636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8" descr="U:\De\Leroy\siteWEB_2005\photos\QGA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" y="4164"/>
                  <a:ext cx="672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37" y="4166"/>
                  <a:ext cx="2288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dirty="0">
                      <a:latin typeface="Arial" charset="0"/>
                    </a:rPr>
                    <a:t>Commercialisation, marchés agricoles et alimentaires</a:t>
                  </a: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57" y="4620"/>
                  <a:ext cx="2016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dirty="0">
                      <a:latin typeface="Arial" charset="0"/>
                    </a:rPr>
                    <a:t>Aliment Innovation Management Entreprise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716016" y="2492896"/>
                <a:ext cx="4248472" cy="194421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4464496" y="2411596"/>
              <a:ext cx="4139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6">
                      <a:lumMod val="75000"/>
                    </a:schemeClr>
                  </a:solidFill>
                </a:rPr>
                <a:t>Qualité et économie alimentaires – 10 EC</a:t>
              </a:r>
              <a:endParaRPr lang="fr-FR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e 51"/>
          <p:cNvGrpSpPr/>
          <p:nvPr/>
        </p:nvGrpSpPr>
        <p:grpSpPr>
          <a:xfrm>
            <a:off x="3231653" y="4643844"/>
            <a:ext cx="5264275" cy="2097524"/>
            <a:chOff x="3231653" y="4643844"/>
            <a:chExt cx="5264275" cy="2097524"/>
          </a:xfrm>
        </p:grpSpPr>
        <p:grpSp>
          <p:nvGrpSpPr>
            <p:cNvPr id="12" name="Groupe 45"/>
            <p:cNvGrpSpPr/>
            <p:nvPr/>
          </p:nvGrpSpPr>
          <p:grpSpPr>
            <a:xfrm>
              <a:off x="3231653" y="4941168"/>
              <a:ext cx="5228779" cy="1800200"/>
              <a:chOff x="3131840" y="4797152"/>
              <a:chExt cx="5228779" cy="1800200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3275856" y="4868564"/>
                <a:ext cx="5084763" cy="1728788"/>
                <a:chOff x="480" y="118"/>
                <a:chExt cx="3203" cy="1089"/>
              </a:xfrm>
            </p:grpSpPr>
            <p:pic>
              <p:nvPicPr>
                <p:cNvPr id="34" name="Picture 4" descr="U:\De\Leroy\siteWEB_2005\photos\AGRIT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87" y="662"/>
                  <a:ext cx="676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Rectangle 19"/>
                <p:cNvSpPr>
                  <a:spLocks noChangeArrowheads="1"/>
                </p:cNvSpPr>
                <p:nvPr/>
              </p:nvSpPr>
              <p:spPr bwMode="auto">
                <a:xfrm>
                  <a:off x="1160" y="684"/>
                  <a:ext cx="2489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dirty="0">
                      <a:latin typeface="Arial" charset="0"/>
                    </a:rPr>
                    <a:t>Agriculture, environnement,</a:t>
                  </a:r>
                  <a:br>
                    <a:rPr lang="fr-FR" dirty="0">
                      <a:latin typeface="Arial" charset="0"/>
                    </a:rPr>
                  </a:br>
                  <a:r>
                    <a:rPr lang="fr-FR" dirty="0">
                      <a:latin typeface="Arial" charset="0"/>
                    </a:rPr>
                    <a:t>territoire</a:t>
                  </a:r>
                </a:p>
              </p:txBody>
            </p:sp>
            <p:sp>
              <p:nvSpPr>
                <p:cNvPr id="36" name="Rectangle 20"/>
                <p:cNvSpPr>
                  <a:spLocks noChangeArrowheads="1"/>
                </p:cNvSpPr>
                <p:nvPr/>
              </p:nvSpPr>
              <p:spPr bwMode="auto">
                <a:xfrm>
                  <a:off x="1160" y="139"/>
                  <a:ext cx="2523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dirty="0">
                      <a:latin typeface="Arial" charset="0"/>
                    </a:rPr>
                    <a:t>Ingénierie </a:t>
                  </a:r>
                  <a:br>
                    <a:rPr lang="fr-FR" dirty="0">
                      <a:latin typeface="Arial" charset="0"/>
                    </a:rPr>
                  </a:br>
                  <a:r>
                    <a:rPr lang="fr-FR" dirty="0">
                      <a:latin typeface="Arial" charset="0"/>
                    </a:rPr>
                    <a:t>du développement territorial</a:t>
                  </a:r>
                </a:p>
              </p:txBody>
            </p:sp>
            <p:pic>
              <p:nvPicPr>
                <p:cNvPr id="37" name="Picture 26" descr="U:\De\Leroy\image\camping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80" y="118"/>
                  <a:ext cx="590" cy="4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3" name="Rectangle 42"/>
              <p:cNvSpPr/>
              <p:nvPr/>
            </p:nvSpPr>
            <p:spPr>
              <a:xfrm>
                <a:off x="3131840" y="4797152"/>
                <a:ext cx="4320480" cy="18002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9" name="ZoneTexte 48"/>
            <p:cNvSpPr txBox="1"/>
            <p:nvPr/>
          </p:nvSpPr>
          <p:spPr>
            <a:xfrm>
              <a:off x="4355976" y="4643844"/>
              <a:ext cx="4139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70C0"/>
                  </a:solidFill>
                </a:rPr>
                <a:t>Territoire et société – 8 EC, 2 E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923928" y="3326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ANNEXE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Plan de l’intervention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3040504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Etat des lieux au sein de VAS : enseignements et agriculture biologique</a:t>
            </a:r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4880773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Analyse et questions 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1628800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Présentation succincte de VetAgro Sup (VAS)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La petite enquête (mail) (1/2)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42088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Faites-vous référence à l'AB dans vos interventions (quelles que soient la nature et la durée de l'intervention) ? (oui / non) :</a:t>
            </a:r>
          </a:p>
          <a:p>
            <a:endParaRPr lang="fr-FR" dirty="0" smtClean="0"/>
          </a:p>
          <a:p>
            <a:r>
              <a:rPr lang="fr-FR" b="1" dirty="0" smtClean="0"/>
              <a:t>- si oui :</a:t>
            </a:r>
          </a:p>
          <a:p>
            <a:r>
              <a:rPr lang="fr-FR" dirty="0" smtClean="0"/>
              <a:t>      - cycle ingénieur et semestre (pour les options, merci de préciser) ? master ou licence pro </a:t>
            </a:r>
            <a:r>
              <a:rPr lang="fr-FR" dirty="0" err="1" smtClean="0"/>
              <a:t>co</a:t>
            </a:r>
            <a:r>
              <a:rPr lang="fr-FR" dirty="0" smtClean="0"/>
              <a:t>-habilité ? </a:t>
            </a:r>
          </a:p>
          <a:p>
            <a:r>
              <a:rPr lang="fr-FR" dirty="0" smtClean="0"/>
              <a:t>      - intitulé du module ?</a:t>
            </a:r>
          </a:p>
          <a:p>
            <a:r>
              <a:rPr lang="fr-FR" dirty="0" smtClean="0"/>
              <a:t>      - est-ce vous qui réalisez l'intervention ou un intervenant extérieur (quelle est sa structure ?) ?</a:t>
            </a:r>
          </a:p>
          <a:p>
            <a:r>
              <a:rPr lang="fr-FR" dirty="0" smtClean="0"/>
              <a:t>      - quelle est la thématique traitée ?</a:t>
            </a:r>
          </a:p>
          <a:p>
            <a:r>
              <a:rPr lang="fr-FR" dirty="0" smtClean="0"/>
              <a:t>      - type d'intervention (cours, TD, sortie) ?</a:t>
            </a:r>
          </a:p>
          <a:p>
            <a:r>
              <a:rPr lang="fr-FR" dirty="0" smtClean="0"/>
              <a:t>      - estimation horaire (par exemple, le cours dans lequel vous faites référence à des résultats obtenus en AB dure 2h, et le temps consacré à l'exemple en AB est d'environ 10 min) ?</a:t>
            </a:r>
          </a:p>
          <a:p>
            <a:r>
              <a:rPr lang="fr-FR" dirty="0" smtClean="0"/>
              <a:t>    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23928" y="3326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ANNEXE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1340768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Enquêtés : 37 pers. (dont 29 EC, 6 E, 2 retraités)</a:t>
            </a:r>
          </a:p>
          <a:p>
            <a:pPr>
              <a:buFontTx/>
              <a:buChar char="-"/>
            </a:pPr>
            <a:r>
              <a:rPr lang="fr-FR" sz="2600" dirty="0" smtClean="0"/>
              <a:t> Réponses : </a:t>
            </a:r>
            <a:r>
              <a:rPr lang="fr-FR" sz="2600" dirty="0" smtClean="0"/>
              <a:t>19 </a:t>
            </a:r>
            <a:r>
              <a:rPr lang="fr-FR" sz="2600" dirty="0" smtClean="0"/>
              <a:t>pers. (dont </a:t>
            </a:r>
            <a:r>
              <a:rPr lang="fr-FR" sz="2600" dirty="0" smtClean="0"/>
              <a:t>15 </a:t>
            </a:r>
            <a:r>
              <a:rPr lang="fr-FR" sz="2600" dirty="0" smtClean="0"/>
              <a:t>EC, 3 E, 1 retraité), soit </a:t>
            </a:r>
            <a:r>
              <a:rPr lang="fr-FR" sz="2600" dirty="0" smtClean="0">
                <a:solidFill>
                  <a:srgbClr val="00B050"/>
                </a:solidFill>
              </a:rPr>
              <a:t>51 </a:t>
            </a:r>
            <a:r>
              <a:rPr lang="fr-FR" sz="2600" dirty="0" smtClean="0">
                <a:solidFill>
                  <a:srgbClr val="00B050"/>
                </a:solidFill>
              </a:rPr>
              <a:t>%</a:t>
            </a:r>
            <a:r>
              <a:rPr lang="fr-FR" sz="2600" dirty="0" smtClean="0"/>
              <a:t> 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La petite enquête (mail) (2/2)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41277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      </a:t>
            </a:r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- si non :</a:t>
            </a:r>
          </a:p>
          <a:p>
            <a:r>
              <a:rPr lang="fr-FR" dirty="0" smtClean="0"/>
              <a:t>      - la (les) thématique(s) que vous traitez ne se prête(nt) pas à ce que des exemples issus de l'AB soient présentés (oui / non - développez si besoin);</a:t>
            </a:r>
          </a:p>
          <a:p>
            <a:r>
              <a:rPr lang="fr-FR" dirty="0" smtClean="0"/>
              <a:t>      - il se pourrait que la thématique traitée s'y prête, mais c'est un domaine que vous connaissez trop peu et vous n'avez pas le temps de chercher l'information (oui / non - développez si besoin);</a:t>
            </a:r>
          </a:p>
          <a:p>
            <a:r>
              <a:rPr lang="fr-FR" dirty="0" smtClean="0"/>
              <a:t>      - vous envisagez dans un avenir proche de mobiliser des exemples ou des techniques ou des modalités de gouvernance ou autres issus de l'AB (oui / non - développez si besoin);</a:t>
            </a:r>
          </a:p>
          <a:p>
            <a:r>
              <a:rPr lang="fr-FR" dirty="0" smtClean="0"/>
              <a:t>      - vous ne vous intéressez pas à cette thématique et ne souhaitez pas la développer dans les cours.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23928" y="3326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ANNEXE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Plan de l’intervention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3040504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bg1">
                    <a:lumMod val="65000"/>
                  </a:schemeClr>
                </a:solidFill>
              </a:rPr>
              <a:t> Etat des lieux au sein de VAS : enseignements et agriculture biologique</a:t>
            </a:r>
            <a:endParaRPr lang="fr-FR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4880773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bg1">
                    <a:lumMod val="65000"/>
                  </a:schemeClr>
                </a:solidFill>
              </a:rPr>
              <a:t> Analyse et questions </a:t>
            </a:r>
            <a:endParaRPr lang="fr-FR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1628800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Présentation succincte de VetAgro Sup (VAS)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VAS, investi dans la formation en AB 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952248"/>
            <a:ext cx="8820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" dirty="0" smtClean="0"/>
          </a:p>
          <a:p>
            <a:pPr>
              <a:buFontTx/>
              <a:buChar char="-"/>
            </a:pPr>
            <a:r>
              <a:rPr lang="fr-FR" sz="2600" dirty="0" smtClean="0"/>
              <a:t> 2 campus et 2 diplômes : campus vétérinaire de </a:t>
            </a:r>
            <a:r>
              <a:rPr lang="fr-FR" sz="2600" dirty="0" err="1" smtClean="0"/>
              <a:t>Marcy</a:t>
            </a:r>
            <a:r>
              <a:rPr lang="fr-FR" sz="2600" dirty="0" smtClean="0"/>
              <a:t> l’Etoile, diplôme de Docteur vétérinaire;  </a:t>
            </a:r>
            <a:r>
              <a:rPr lang="fr-FR" sz="2600" dirty="0" smtClean="0">
                <a:solidFill>
                  <a:srgbClr val="00B050"/>
                </a:solidFill>
              </a:rPr>
              <a:t>campus agronomique de Clermont, diplôme d’ingénieur agronome</a:t>
            </a:r>
            <a:r>
              <a:rPr lang="fr-FR" sz="2600" dirty="0" smtClean="0"/>
              <a:t> :</a:t>
            </a:r>
          </a:p>
          <a:p>
            <a:r>
              <a:rPr lang="fr-FR" sz="2600" dirty="0" smtClean="0">
                <a:sym typeface="Wingdings 2" pitchFamily="18" charset="2"/>
              </a:rPr>
              <a:t>    </a:t>
            </a:r>
            <a:r>
              <a:rPr lang="fr-FR" sz="2000" dirty="0" smtClean="0">
                <a:solidFill>
                  <a:srgbClr val="CCCC00"/>
                </a:solidFill>
                <a:latin typeface="Arial" charset="0"/>
                <a:sym typeface="Wingdings 2" pitchFamily="18" charset="2"/>
              </a:rPr>
              <a:t>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 smtClean="0">
                <a:latin typeface="+mj-lt"/>
              </a:rPr>
              <a:t>120 ingénieurs diplômés par an</a:t>
            </a:r>
            <a:br>
              <a:rPr lang="fr-FR" sz="2000" dirty="0" smtClean="0">
                <a:latin typeface="+mj-lt"/>
              </a:rPr>
            </a:br>
            <a:r>
              <a:rPr lang="fr-FR" sz="2600" dirty="0" smtClean="0">
                <a:latin typeface="+mj-lt"/>
              </a:rPr>
              <a:t>    </a:t>
            </a:r>
            <a:r>
              <a:rPr lang="fr-FR" sz="2000" dirty="0" smtClean="0">
                <a:solidFill>
                  <a:srgbClr val="CCCC00"/>
                </a:solidFill>
                <a:latin typeface="+mj-lt"/>
                <a:sym typeface="Wingdings 2" pitchFamily="18" charset="2"/>
              </a:rPr>
              <a:t></a:t>
            </a:r>
            <a:r>
              <a:rPr lang="fr-FR" sz="2000" dirty="0" smtClean="0">
                <a:latin typeface="+mj-lt"/>
              </a:rPr>
              <a:t>  4 masters, dont </a:t>
            </a:r>
            <a:r>
              <a:rPr lang="fr-FR" sz="2000" dirty="0" smtClean="0">
                <a:solidFill>
                  <a:srgbClr val="00B050"/>
                </a:solidFill>
              </a:rPr>
              <a:t>« </a:t>
            </a:r>
            <a:r>
              <a:rPr lang="fr-FR" sz="2000" dirty="0" err="1" smtClean="0">
                <a:solidFill>
                  <a:srgbClr val="00B050"/>
                </a:solidFill>
              </a:rPr>
              <a:t>Epat</a:t>
            </a:r>
            <a:r>
              <a:rPr lang="fr-FR" sz="2000" dirty="0" smtClean="0">
                <a:solidFill>
                  <a:srgbClr val="00B050"/>
                </a:solidFill>
              </a:rPr>
              <a:t> et Food </a:t>
            </a:r>
            <a:r>
              <a:rPr lang="fr-FR" sz="2000" dirty="0" err="1" smtClean="0">
                <a:solidFill>
                  <a:srgbClr val="00B050"/>
                </a:solidFill>
              </a:rPr>
              <a:t>identity</a:t>
            </a:r>
            <a:r>
              <a:rPr lang="fr-FR" sz="2000" dirty="0" smtClean="0">
                <a:solidFill>
                  <a:srgbClr val="00B050"/>
                </a:solidFill>
              </a:rPr>
              <a:t> »</a:t>
            </a:r>
            <a:r>
              <a:rPr lang="fr-FR" sz="2000" dirty="0" smtClean="0">
                <a:latin typeface="+mj-lt"/>
              </a:rPr>
              <a:t> et 3 licences professionnelles, dont </a:t>
            </a:r>
            <a:r>
              <a:rPr lang="fr-FR" sz="2000" dirty="0" smtClean="0">
                <a:solidFill>
                  <a:srgbClr val="00B050"/>
                </a:solidFill>
                <a:latin typeface="+mj-lt"/>
              </a:rPr>
              <a:t>« Agriculture Biologique, Conseil et Développement »</a:t>
            </a:r>
            <a:r>
              <a:rPr lang="fr-FR" sz="2000" dirty="0" smtClean="0">
                <a:latin typeface="+mj-lt"/>
              </a:rPr>
              <a:t> et </a:t>
            </a:r>
            <a:r>
              <a:rPr lang="fr-FR" sz="2000" dirty="0" smtClean="0">
                <a:solidFill>
                  <a:srgbClr val="00B050"/>
                </a:solidFill>
                <a:latin typeface="+mj-lt"/>
              </a:rPr>
              <a:t>« Gestion Durable des ressources en Agriculture »</a:t>
            </a: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2600" dirty="0" smtClean="0">
                <a:latin typeface="+mj-lt"/>
              </a:rPr>
              <a:t>    </a:t>
            </a:r>
            <a:r>
              <a:rPr lang="fr-FR" sz="2000" dirty="0" smtClean="0">
                <a:solidFill>
                  <a:srgbClr val="CCCC00"/>
                </a:solidFill>
                <a:latin typeface="+mj-lt"/>
                <a:sym typeface="Wingdings 2" pitchFamily="18" charset="2"/>
              </a:rPr>
              <a:t></a:t>
            </a:r>
            <a:r>
              <a:rPr lang="fr-FR" sz="2000" dirty="0" smtClean="0">
                <a:latin typeface="+mj-lt"/>
              </a:rPr>
              <a:t> 29 </a:t>
            </a:r>
            <a:r>
              <a:rPr lang="fr-FR" sz="2000" smtClean="0">
                <a:latin typeface="+mj-lt"/>
              </a:rPr>
              <a:t>EC, 6 E, </a:t>
            </a:r>
            <a:r>
              <a:rPr lang="fr-FR" sz="2000" dirty="0" smtClean="0">
                <a:latin typeface="+mj-lt"/>
              </a:rPr>
              <a:t>45 ingénieurs et techniciens </a:t>
            </a:r>
            <a:r>
              <a:rPr lang="fr-FR" sz="2000" dirty="0" smtClean="0">
                <a:solidFill>
                  <a:srgbClr val="00B050"/>
                </a:solidFill>
                <a:latin typeface="+mj-lt"/>
              </a:rPr>
              <a:t>(Projets recherche en AB)</a:t>
            </a:r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r>
              <a:rPr lang="fr-FR" sz="800" dirty="0" smtClean="0">
                <a:latin typeface="+mj-lt"/>
              </a:rPr>
              <a:t> </a:t>
            </a:r>
            <a:r>
              <a:rPr lang="fr-FR" sz="2600" dirty="0" smtClean="0">
                <a:latin typeface="+mj-lt"/>
              </a:rPr>
              <a:t>    </a:t>
            </a:r>
            <a:r>
              <a:rPr lang="fr-FR" sz="2000" dirty="0" smtClean="0">
                <a:solidFill>
                  <a:srgbClr val="CCCC00"/>
                </a:solidFill>
                <a:latin typeface="+mj-lt"/>
                <a:sym typeface="Wingdings 2" pitchFamily="18" charset="2"/>
              </a:rPr>
              <a:t></a:t>
            </a:r>
            <a:r>
              <a:rPr lang="fr-FR" sz="2000" dirty="0" smtClean="0">
                <a:latin typeface="+mj-lt"/>
              </a:rPr>
              <a:t> 6 unités de recherche, 7 laboratoires, 3 centres de ressources, dont </a:t>
            </a:r>
            <a:r>
              <a:rPr lang="fr-FR" sz="2000" dirty="0" err="1" smtClean="0">
                <a:solidFill>
                  <a:srgbClr val="00B050"/>
                </a:solidFill>
                <a:latin typeface="+mj-lt"/>
              </a:rPr>
              <a:t>ABioDoc</a:t>
            </a:r>
            <a:endParaRPr lang="fr-FR" sz="2000" dirty="0" smtClean="0">
              <a:solidFill>
                <a:srgbClr val="00B050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rgbClr val="CCCC00"/>
                </a:solidFill>
                <a:latin typeface="+mj-lt"/>
                <a:sym typeface="Wingdings 2" pitchFamily="18" charset="2"/>
              </a:rPr>
              <a:t>       </a:t>
            </a:r>
            <a:r>
              <a:rPr lang="fr-FR" sz="2000" dirty="0" smtClean="0">
                <a:latin typeface="+mj-lt"/>
                <a:sym typeface="Wingdings 2" pitchFamily="18" charset="2"/>
              </a:rPr>
              <a:t>Participation </a:t>
            </a:r>
            <a:r>
              <a:rPr lang="fr-FR" sz="2000" dirty="0" smtClean="0">
                <a:solidFill>
                  <a:srgbClr val="00B050"/>
                </a:solidFill>
                <a:sym typeface="Wingdings 2" pitchFamily="18" charset="2"/>
              </a:rPr>
              <a:t>au conseil scientifique de l’AB (E. Josien), au comité de pilotage du RMT </a:t>
            </a:r>
            <a:r>
              <a:rPr lang="fr-FR" sz="2000" dirty="0" err="1" smtClean="0">
                <a:solidFill>
                  <a:srgbClr val="00B050"/>
                </a:solidFill>
                <a:sym typeface="Wingdings 2" pitchFamily="18" charset="2"/>
              </a:rPr>
              <a:t>DévAB</a:t>
            </a:r>
            <a:r>
              <a:rPr lang="fr-FR" sz="2000" dirty="0" smtClean="0">
                <a:solidFill>
                  <a:srgbClr val="00B050"/>
                </a:solidFill>
                <a:sym typeface="Wingdings 2" pitchFamily="18" charset="2"/>
              </a:rPr>
              <a:t> (M. Capitaine), </a:t>
            </a:r>
            <a:r>
              <a:rPr lang="fr-FR" sz="2000" dirty="0" smtClean="0">
                <a:solidFill>
                  <a:srgbClr val="00B050"/>
                </a:solidFill>
                <a:latin typeface="+mj-lt"/>
                <a:sym typeface="Wingdings 2" pitchFamily="18" charset="2"/>
              </a:rPr>
              <a:t>aux CA et CS du Pôle Bio Massif Central (I. </a:t>
            </a:r>
            <a:r>
              <a:rPr lang="fr-FR" sz="2000" dirty="0" err="1" smtClean="0">
                <a:solidFill>
                  <a:srgbClr val="00B050"/>
                </a:solidFill>
                <a:latin typeface="+mj-lt"/>
                <a:sym typeface="Wingdings 2" pitchFamily="18" charset="2"/>
              </a:rPr>
              <a:t>Boisdon</a:t>
            </a:r>
            <a:r>
              <a:rPr lang="fr-FR" sz="2000" dirty="0" smtClean="0">
                <a:solidFill>
                  <a:srgbClr val="00B050"/>
                </a:solidFill>
                <a:latin typeface="+mj-lt"/>
                <a:sym typeface="Wingdings 2" pitchFamily="18" charset="2"/>
              </a:rPr>
              <a:t>, M. Capitaine), au réseau </a:t>
            </a:r>
            <a:r>
              <a:rPr lang="fr-FR" sz="2000" dirty="0" err="1" smtClean="0">
                <a:solidFill>
                  <a:srgbClr val="00B050"/>
                </a:solidFill>
                <a:latin typeface="+mj-lt"/>
                <a:sym typeface="Wingdings 2" pitchFamily="18" charset="2"/>
              </a:rPr>
              <a:t>Formabio</a:t>
            </a:r>
            <a:r>
              <a:rPr lang="fr-FR" sz="2000" dirty="0" smtClean="0">
                <a:solidFill>
                  <a:srgbClr val="00B050"/>
                </a:solidFill>
                <a:latin typeface="+mj-lt"/>
                <a:sym typeface="Wingdings 2" pitchFamily="18" charset="2"/>
              </a:rPr>
              <a:t> (A. Arnaud-Dupont), au comité de pilotage de la plateforme INRA Bio de Redon (M. Capitaine)</a:t>
            </a:r>
          </a:p>
          <a:p>
            <a:pPr lvl="1">
              <a:buFont typeface="Courier New" pitchFamily="49" charset="0"/>
              <a:buChar char="o"/>
            </a:pPr>
            <a:endParaRPr lang="fr-FR" sz="26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1160160"/>
            <a:ext cx="882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Grand Etablissement né de la fusion de l’ENVL et de l’ENITAC, le 1</a:t>
            </a:r>
            <a:r>
              <a:rPr lang="fr-FR" sz="2600" baseline="30000" dirty="0" smtClean="0"/>
              <a:t>er</a:t>
            </a:r>
            <a:r>
              <a:rPr lang="fr-FR" sz="2600" dirty="0" smtClean="0"/>
              <a:t> janvier 2010;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Déroulement des études 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grpSp>
        <p:nvGrpSpPr>
          <p:cNvPr id="59" name="Groupe 58"/>
          <p:cNvGrpSpPr/>
          <p:nvPr/>
        </p:nvGrpSpPr>
        <p:grpSpPr>
          <a:xfrm>
            <a:off x="5975176" y="1196752"/>
            <a:ext cx="3349352" cy="5049852"/>
            <a:chOff x="5975176" y="1196752"/>
            <a:chExt cx="3349352" cy="5049852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6318125" y="1824415"/>
              <a:ext cx="2646363" cy="863600"/>
              <a:chOff x="2029" y="758"/>
              <a:chExt cx="1667" cy="544"/>
            </a:xfrm>
          </p:grpSpPr>
          <p:pic>
            <p:nvPicPr>
              <p:cNvPr id="12" name="Picture 7" descr="D:\Etudiants_2006\photos\tracteur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40" y="816"/>
                <a:ext cx="756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2029" y="758"/>
                <a:ext cx="1395" cy="19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Arial Narrow" pitchFamily="34" charset="0"/>
                  </a:rPr>
                  <a:t>2 mois en exploitation agricole</a:t>
                </a:r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6371531" y="2399983"/>
              <a:ext cx="2613026" cy="884238"/>
              <a:chOff x="1008" y="2115"/>
              <a:chExt cx="1646" cy="557"/>
            </a:xfrm>
          </p:grpSpPr>
          <p:pic>
            <p:nvPicPr>
              <p:cNvPr id="15" name="Picture 9" descr="U:\De\Leroy\siteWEB_2005\photos\114-1467_IMG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08" y="2115"/>
                <a:ext cx="572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1371" y="2478"/>
                <a:ext cx="1283" cy="19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Arial Narrow" pitchFamily="34" charset="0"/>
                  </a:rPr>
                  <a:t>1 à 2 mois en entreprise </a:t>
                </a:r>
                <a:r>
                  <a:rPr lang="fr-FR" sz="1400" dirty="0" smtClean="0">
                    <a:latin typeface="Arial Narrow" pitchFamily="34" charset="0"/>
                  </a:rPr>
                  <a:t>AA</a:t>
                </a:r>
                <a:endParaRPr lang="fr-FR" sz="1400" dirty="0">
                  <a:latin typeface="Arial Narrow" pitchFamily="34" charset="0"/>
                </a:endParaRPr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6445126" y="3480103"/>
              <a:ext cx="2519363" cy="998538"/>
              <a:chOff x="2401" y="3209"/>
              <a:chExt cx="1587" cy="629"/>
            </a:xfrm>
          </p:grpSpPr>
          <p:pic>
            <p:nvPicPr>
              <p:cNvPr id="18" name="Picture 11" descr="U:\De\Leroy\siteWEB_2005\photos\mograne_0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1" y="3209"/>
                <a:ext cx="847" cy="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2401" y="3617"/>
                <a:ext cx="1542" cy="195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Arial Narrow" pitchFamily="34" charset="0"/>
                  </a:rPr>
                  <a:t>1 à 2 mois de stage pré-optionnel</a:t>
                </a:r>
                <a:endParaRPr lang="fr-FR" sz="1400" dirty="0"/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6455544" y="4686203"/>
              <a:ext cx="2363788" cy="1008063"/>
              <a:chOff x="1786" y="4194"/>
              <a:chExt cx="1489" cy="635"/>
            </a:xfrm>
          </p:grpSpPr>
          <p:pic>
            <p:nvPicPr>
              <p:cNvPr id="21" name="Picture 12" descr="D:\Etudiants_2006\photos\PALLE_006407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86" y="4194"/>
                <a:ext cx="855" cy="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1824" y="4635"/>
                <a:ext cx="1451" cy="19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Arial Narrow" pitchFamily="34" charset="0"/>
                  </a:rPr>
                  <a:t>6 mois de stage de fin d’études</a:t>
                </a:r>
              </a:p>
            </p:txBody>
          </p:sp>
        </p:grpSp>
        <p:sp>
          <p:nvSpPr>
            <p:cNvPr id="23" name="ZoneTexte 14"/>
            <p:cNvSpPr txBox="1">
              <a:spLocks noChangeArrowheads="1"/>
            </p:cNvSpPr>
            <p:nvPr/>
          </p:nvSpPr>
          <p:spPr bwMode="auto">
            <a:xfrm>
              <a:off x="6329288" y="5877272"/>
              <a:ext cx="2635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/>
                <a:t>En France ou à l’étranger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5975176" y="1196752"/>
              <a:ext cx="33493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/>
                <a:t>Stages :                                             1/3 </a:t>
              </a:r>
              <a:r>
                <a:rPr lang="fr-FR" b="1" dirty="0"/>
                <a:t>de la </a:t>
              </a:r>
              <a:r>
                <a:rPr lang="fr-FR" b="1" dirty="0" smtClean="0"/>
                <a:t>formation</a:t>
              </a:r>
              <a:endParaRPr lang="fr-FR" b="1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694511" y="1545179"/>
            <a:ext cx="461665" cy="4608512"/>
            <a:chOff x="4470375" y="1545179"/>
            <a:chExt cx="461665" cy="4608512"/>
          </a:xfrm>
        </p:grpSpPr>
        <p:grpSp>
          <p:nvGrpSpPr>
            <p:cNvPr id="39" name="Groupe 38"/>
            <p:cNvGrpSpPr/>
            <p:nvPr/>
          </p:nvGrpSpPr>
          <p:grpSpPr>
            <a:xfrm>
              <a:off x="4860032" y="1617187"/>
              <a:ext cx="0" cy="4320480"/>
              <a:chOff x="4860032" y="1617187"/>
              <a:chExt cx="0" cy="4320480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>
                <a:off x="4860032" y="1617187"/>
                <a:ext cx="0" cy="1440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4860032" y="3057347"/>
                <a:ext cx="0" cy="1440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>
                <a:off x="4860032" y="4497507"/>
                <a:ext cx="0" cy="1440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e 37"/>
            <p:cNvGrpSpPr/>
            <p:nvPr/>
          </p:nvGrpSpPr>
          <p:grpSpPr>
            <a:xfrm>
              <a:off x="4470375" y="1545179"/>
              <a:ext cx="461665" cy="4608512"/>
              <a:chOff x="4974431" y="1545179"/>
              <a:chExt cx="461665" cy="4608512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4974431" y="1545179"/>
                <a:ext cx="461665" cy="151216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dirty="0" smtClean="0"/>
                  <a:t>1</a:t>
                </a:r>
                <a:r>
                  <a:rPr lang="fr-FR" baseline="30000" dirty="0" smtClean="0"/>
                  <a:t>ère</a:t>
                </a:r>
                <a:r>
                  <a:rPr lang="fr-FR" dirty="0" smtClean="0"/>
                  <a:t> année</a:t>
                </a:r>
                <a:endParaRPr lang="fr-FR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4974431" y="2841323"/>
                <a:ext cx="461665" cy="1800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dirty="0" smtClean="0"/>
                  <a:t>2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année</a:t>
                </a:r>
                <a:endParaRPr lang="fr-FR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4974431" y="4353491"/>
                <a:ext cx="461665" cy="1800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dirty="0" smtClean="0"/>
                  <a:t>3</a:t>
                </a:r>
                <a:r>
                  <a:rPr lang="fr-FR" baseline="30000" dirty="0" smtClean="0"/>
                  <a:t>ème</a:t>
                </a:r>
                <a:r>
                  <a:rPr lang="fr-FR" dirty="0" smtClean="0"/>
                  <a:t> année</a:t>
                </a:r>
                <a:endParaRPr lang="fr-FR" dirty="0"/>
              </a:p>
            </p:txBody>
          </p:sp>
        </p:grpSp>
      </p:grpSp>
      <p:grpSp>
        <p:nvGrpSpPr>
          <p:cNvPr id="41" name="Groupe 40"/>
          <p:cNvGrpSpPr/>
          <p:nvPr/>
        </p:nvGrpSpPr>
        <p:grpSpPr>
          <a:xfrm>
            <a:off x="2123728" y="1617187"/>
            <a:ext cx="3600400" cy="4320480"/>
            <a:chOff x="683568" y="1617187"/>
            <a:chExt cx="3600400" cy="4320480"/>
          </a:xfrm>
        </p:grpSpPr>
        <p:sp>
          <p:nvSpPr>
            <p:cNvPr id="34" name="Rectangle 33"/>
            <p:cNvSpPr/>
            <p:nvPr/>
          </p:nvSpPr>
          <p:spPr>
            <a:xfrm>
              <a:off x="683568" y="1617187"/>
              <a:ext cx="3600400" cy="2160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Tronc commun (</a:t>
              </a:r>
              <a:r>
                <a:rPr lang="fr-FR" dirty="0" err="1" smtClean="0"/>
                <a:t>sem</a:t>
              </a:r>
              <a:r>
                <a:rPr lang="fr-FR" dirty="0" smtClean="0"/>
                <a:t> 5, 6 et 7) :</a:t>
              </a:r>
            </a:p>
            <a:p>
              <a:pPr algn="ctr"/>
              <a:r>
                <a:rPr lang="fr-FR" dirty="0" smtClean="0">
                  <a:latin typeface="Arial Narrow" pitchFamily="34" charset="0"/>
                </a:rPr>
                <a:t>Acquisition des connaissances de base </a:t>
              </a:r>
              <a:br>
                <a:rPr lang="fr-FR" dirty="0" smtClean="0">
                  <a:latin typeface="Arial Narrow" pitchFamily="34" charset="0"/>
                </a:rPr>
              </a:br>
              <a:r>
                <a:rPr lang="fr-FR" dirty="0" smtClean="0">
                  <a:latin typeface="Arial Narrow" pitchFamily="34" charset="0"/>
                </a:rPr>
                <a:t>et définition du projet professionnel</a:t>
              </a:r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568" y="3777427"/>
              <a:ext cx="36004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Sem 8 : série de modules d’ouverture, approfondissement, complément et ouverture / échanges internationaux</a:t>
              </a:r>
              <a:endParaRPr lang="fr-FR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568" y="4497507"/>
              <a:ext cx="3600400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Options (</a:t>
              </a:r>
              <a:r>
                <a:rPr lang="fr-FR" dirty="0" err="1" smtClean="0"/>
                <a:t>sem</a:t>
              </a:r>
              <a:r>
                <a:rPr lang="fr-FR" dirty="0" smtClean="0"/>
                <a:t> 9 et 10) : approfondissement (7)</a:t>
              </a:r>
              <a:endParaRPr lang="fr-FR" dirty="0"/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411760" y="5949280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+ possibilité de </a:t>
            </a:r>
            <a:r>
              <a:rPr lang="fr-FR" b="1" dirty="0" smtClean="0"/>
              <a:t>césure</a:t>
            </a:r>
            <a:r>
              <a:rPr lang="fr-FR" dirty="0" smtClean="0"/>
              <a:t> entre les 2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années</a:t>
            </a:r>
            <a:endParaRPr lang="fr-FR" dirty="0"/>
          </a:p>
        </p:txBody>
      </p:sp>
      <p:grpSp>
        <p:nvGrpSpPr>
          <p:cNvPr id="57" name="Groupe 56"/>
          <p:cNvGrpSpPr/>
          <p:nvPr/>
        </p:nvGrpSpPr>
        <p:grpSpPr>
          <a:xfrm>
            <a:off x="0" y="1268760"/>
            <a:ext cx="2195736" cy="3672408"/>
            <a:chOff x="0" y="1268760"/>
            <a:chExt cx="2195736" cy="3672408"/>
          </a:xfrm>
        </p:grpSpPr>
        <p:sp>
          <p:nvSpPr>
            <p:cNvPr id="50" name="ZoneTexte 49"/>
            <p:cNvSpPr txBox="1"/>
            <p:nvPr/>
          </p:nvSpPr>
          <p:spPr>
            <a:xfrm>
              <a:off x="251520" y="1268760"/>
              <a:ext cx="1763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Concours A, B, C, C2, L, P</a:t>
              </a:r>
              <a:endParaRPr lang="fr-FR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07504" y="2852936"/>
              <a:ext cx="176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Concours D, D-E</a:t>
              </a:r>
              <a:endParaRPr lang="fr-FR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0" y="3429000"/>
              <a:ext cx="2195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Erasmus, </a:t>
              </a:r>
              <a:r>
                <a:rPr lang="fr-FR" dirty="0" err="1" smtClean="0"/>
                <a:t>coop</a:t>
              </a:r>
              <a:r>
                <a:rPr lang="fr-FR" dirty="0" smtClean="0"/>
                <a:t> </a:t>
              </a:r>
              <a:r>
                <a:rPr lang="fr-FR" dirty="0" err="1" smtClean="0"/>
                <a:t>intern</a:t>
              </a:r>
              <a:r>
                <a:rPr lang="fr-FR" dirty="0" smtClean="0"/>
                <a:t>.</a:t>
              </a:r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17058" y="4022809"/>
              <a:ext cx="176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Form</a:t>
              </a:r>
              <a:r>
                <a:rPr lang="fr-FR" dirty="0" smtClean="0"/>
                <a:t>. Co.</a:t>
              </a:r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95536" y="4294837"/>
              <a:ext cx="1763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Etudiants d’autres écoles</a:t>
              </a:r>
              <a:endParaRPr lang="fr-FR" dirty="0"/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1835696" y="1628800"/>
              <a:ext cx="288032" cy="2880320"/>
              <a:chOff x="899592" y="1628800"/>
              <a:chExt cx="288032" cy="2880320"/>
            </a:xfrm>
          </p:grpSpPr>
          <p:cxnSp>
            <p:nvCxnSpPr>
              <p:cNvPr id="43" name="Connecteur droit avec flèche 42"/>
              <p:cNvCxnSpPr/>
              <p:nvPr/>
            </p:nvCxnSpPr>
            <p:spPr>
              <a:xfrm>
                <a:off x="899592" y="1628800"/>
                <a:ext cx="288032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>
                <a:off x="899592" y="3068960"/>
                <a:ext cx="288032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899592" y="4221088"/>
                <a:ext cx="288032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>
                <a:off x="899592" y="3789040"/>
                <a:ext cx="288032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>
                <a:off x="899592" y="4509120"/>
                <a:ext cx="288032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 57"/>
          <p:cNvGrpSpPr/>
          <p:nvPr/>
        </p:nvGrpSpPr>
        <p:grpSpPr>
          <a:xfrm>
            <a:off x="0" y="5013176"/>
            <a:ext cx="2195736" cy="1728192"/>
            <a:chOff x="0" y="5013176"/>
            <a:chExt cx="2195736" cy="1728192"/>
          </a:xfrm>
        </p:grpSpPr>
        <p:sp>
          <p:nvSpPr>
            <p:cNvPr id="55" name="ZoneTexte 54"/>
            <p:cNvSpPr txBox="1"/>
            <p:nvPr/>
          </p:nvSpPr>
          <p:spPr>
            <a:xfrm>
              <a:off x="0" y="5264040"/>
              <a:ext cx="21957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Un public varié </a:t>
              </a:r>
              <a:r>
                <a:rPr lang="fr-FR" dirty="0" smtClean="0"/>
                <a:t>(région d’origine, formation d’origine, parcours et projet professionnels)</a:t>
              </a:r>
              <a:endParaRPr lang="fr-FR" dirty="0"/>
            </a:p>
          </p:txBody>
        </p:sp>
        <p:sp>
          <p:nvSpPr>
            <p:cNvPr id="56" name="Accolade fermante 55"/>
            <p:cNvSpPr/>
            <p:nvPr/>
          </p:nvSpPr>
          <p:spPr>
            <a:xfrm rot="5400000">
              <a:off x="1007604" y="4257092"/>
              <a:ext cx="216024" cy="172819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Plan de l’intervention 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3040504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/>
              <a:t> Etat des lieux au sein de VAS : enseignements et agriculture biologique</a:t>
            </a:r>
            <a:endParaRPr lang="fr-FR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4880773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bg1">
                    <a:lumMod val="65000"/>
                  </a:schemeClr>
                </a:solidFill>
              </a:rPr>
              <a:t> Analyse et questions </a:t>
            </a:r>
            <a:endParaRPr lang="fr-FR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1628800"/>
            <a:ext cx="6336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600" dirty="0" smtClean="0">
                <a:solidFill>
                  <a:schemeClr val="bg1">
                    <a:lumMod val="65000"/>
                  </a:schemeClr>
                </a:solidFill>
              </a:rPr>
              <a:t> Présentation succincte de VetAgro Sup (VAS)</a:t>
            </a:r>
            <a:endParaRPr lang="fr-FR" sz="2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Recensement des pratiques autour de l’AB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620669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Enquêtés : 37 pers. (dont 29 EC, 6 E, 2 retraités)</a:t>
            </a:r>
          </a:p>
          <a:p>
            <a:pPr>
              <a:buFontTx/>
              <a:buChar char="-"/>
            </a:pPr>
            <a:r>
              <a:rPr lang="fr-FR" sz="2600" dirty="0" smtClean="0"/>
              <a:t> Réponses : </a:t>
            </a:r>
            <a:r>
              <a:rPr lang="fr-FR" sz="2600" dirty="0" smtClean="0"/>
              <a:t>19 </a:t>
            </a:r>
            <a:r>
              <a:rPr lang="fr-FR" sz="2600" dirty="0" smtClean="0"/>
              <a:t>pers. (dont </a:t>
            </a:r>
            <a:r>
              <a:rPr lang="fr-FR" sz="2600" dirty="0" smtClean="0"/>
              <a:t>15 </a:t>
            </a:r>
            <a:r>
              <a:rPr lang="fr-FR" sz="2600" dirty="0" smtClean="0"/>
              <a:t>EC, 3 E, 1 retraité), soit </a:t>
            </a:r>
            <a:r>
              <a:rPr lang="fr-FR" sz="2600" dirty="0" smtClean="0">
                <a:solidFill>
                  <a:srgbClr val="00B050"/>
                </a:solidFill>
              </a:rPr>
              <a:t>51 </a:t>
            </a:r>
            <a:r>
              <a:rPr lang="fr-FR" sz="2600" dirty="0" smtClean="0">
                <a:solidFill>
                  <a:srgbClr val="00B050"/>
                </a:solidFill>
              </a:rPr>
              <a:t>%</a:t>
            </a:r>
            <a:r>
              <a:rPr lang="fr-FR" sz="2600" dirty="0" smtClean="0"/>
              <a:t> </a:t>
            </a:r>
            <a:endParaRPr lang="fr-FR" sz="26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2740858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Par mail et discussions</a:t>
            </a:r>
            <a:endParaRPr lang="fr-FR" sz="2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3576498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Centrée sur le cycle ingénieur, mais ouverture à l’ensemble des formations </a:t>
            </a:r>
            <a:r>
              <a:rPr lang="fr-FR" sz="2600" dirty="0" err="1" smtClean="0"/>
              <a:t>co</a:t>
            </a:r>
            <a:r>
              <a:rPr lang="fr-FR" sz="2600" dirty="0" smtClean="0"/>
              <a:t>-habilitées (Licences Pro et Masters)</a:t>
            </a:r>
            <a:endParaRPr lang="fr-FR" sz="2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4688557"/>
            <a:ext cx="86764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 Ce qui n’a pas été encore répertorié : nombre de stages (tous niveaux) réalisés dans des structures en AB ou sur des thématiques en AB; nombre de diplômés recrutés dans ce domaine + Nécessité de répertorier ce qui est fait sur le campus vétérinaire ?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Deux formations clairement identifiées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5496" y="1196752"/>
            <a:ext cx="3816424" cy="864096"/>
            <a:chOff x="35496" y="1196752"/>
            <a:chExt cx="3816424" cy="864096"/>
          </a:xfrm>
        </p:grpSpPr>
        <p:sp>
          <p:nvSpPr>
            <p:cNvPr id="26" name="ZoneTexte 25"/>
            <p:cNvSpPr txBox="1"/>
            <p:nvPr/>
          </p:nvSpPr>
          <p:spPr>
            <a:xfrm>
              <a:off x="35496" y="1196752"/>
              <a:ext cx="38164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600" dirty="0" smtClean="0"/>
                <a:t>Certif. d’Etudes Sup en AB</a:t>
              </a:r>
              <a:endParaRPr lang="fr-FR" sz="2600" dirty="0"/>
            </a:p>
          </p:txBody>
        </p:sp>
        <p:cxnSp>
          <p:nvCxnSpPr>
            <p:cNvPr id="28" name="Connecteur droit avec flèche 27"/>
            <p:cNvCxnSpPr>
              <a:stCxn id="26" idx="2"/>
            </p:cNvCxnSpPr>
            <p:nvPr/>
          </p:nvCxnSpPr>
          <p:spPr>
            <a:xfrm flipH="1">
              <a:off x="1691680" y="1689195"/>
              <a:ext cx="0" cy="37165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-36512" y="1256566"/>
            <a:ext cx="4680520" cy="4817571"/>
            <a:chOff x="-36512" y="1256566"/>
            <a:chExt cx="4680520" cy="4817571"/>
          </a:xfrm>
        </p:grpSpPr>
        <p:cxnSp>
          <p:nvCxnSpPr>
            <p:cNvPr id="18" name="Connecteur droit avec flèche 17"/>
            <p:cNvCxnSpPr>
              <a:stCxn id="2" idx="2"/>
            </p:cNvCxnSpPr>
            <p:nvPr/>
          </p:nvCxnSpPr>
          <p:spPr>
            <a:xfrm flipH="1">
              <a:off x="3131840" y="1256566"/>
              <a:ext cx="1512168" cy="7322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-36512" y="1988840"/>
              <a:ext cx="3600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600" dirty="0" smtClean="0">
                  <a:solidFill>
                    <a:srgbClr val="00B050"/>
                  </a:solidFill>
                </a:rPr>
                <a:t>Licence Pro ABCD</a:t>
              </a:r>
            </a:p>
            <a:p>
              <a:pPr algn="ctr"/>
              <a:r>
                <a:rPr lang="fr-FR" dirty="0" smtClean="0"/>
                <a:t>(ouverture à la rentrée  2008-2009)</a:t>
              </a:r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7504" y="2780928"/>
              <a:ext cx="4176464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dirty="0" smtClean="0"/>
                <a:t>- Généraliste</a:t>
              </a:r>
            </a:p>
            <a:p>
              <a:r>
                <a:rPr lang="fr-FR" sz="2600" dirty="0" smtClean="0"/>
                <a:t>- Nationale, avec 14 </a:t>
              </a:r>
              <a:r>
                <a:rPr lang="fr-FR" sz="2600" dirty="0" err="1" smtClean="0"/>
                <a:t>étab</a:t>
              </a:r>
              <a:r>
                <a:rPr lang="fr-FR" sz="2600" dirty="0" smtClean="0"/>
                <a:t> partenaires, en 7 sites</a:t>
              </a:r>
            </a:p>
            <a:p>
              <a:pPr>
                <a:buFontTx/>
                <a:buChar char="-"/>
              </a:pPr>
              <a:r>
                <a:rPr lang="fr-FR" sz="2600" dirty="0" smtClean="0"/>
                <a:t> Formations initiale, continue, contrats de pro., apprentissage</a:t>
              </a:r>
            </a:p>
            <a:p>
              <a:pPr>
                <a:buFontTx/>
                <a:buChar char="-"/>
              </a:pPr>
              <a:r>
                <a:rPr lang="fr-FR" sz="2600" dirty="0" smtClean="0"/>
                <a:t> 106 étudiants en 2012-2013 (40 en 2008-2009)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644008" y="1268760"/>
            <a:ext cx="4248472" cy="3960440"/>
            <a:chOff x="4644008" y="1268760"/>
            <a:chExt cx="4248472" cy="3960440"/>
          </a:xfrm>
        </p:grpSpPr>
        <p:cxnSp>
          <p:nvCxnSpPr>
            <p:cNvPr id="20" name="Connecteur droit avec flèche 19"/>
            <p:cNvCxnSpPr/>
            <p:nvPr/>
          </p:nvCxnSpPr>
          <p:spPr>
            <a:xfrm>
              <a:off x="4644008" y="1268760"/>
              <a:ext cx="1368152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5004048" y="1988840"/>
              <a:ext cx="3888432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600" dirty="0" smtClean="0">
                  <a:solidFill>
                    <a:srgbClr val="00B050"/>
                  </a:solidFill>
                </a:rPr>
                <a:t>Cycle ingénieur, </a:t>
              </a:r>
              <a:r>
                <a:rPr lang="fr-FR" sz="2600" dirty="0" err="1" smtClean="0">
                  <a:solidFill>
                    <a:srgbClr val="00B050"/>
                  </a:solidFill>
                </a:rPr>
                <a:t>sem</a:t>
              </a:r>
              <a:r>
                <a:rPr lang="fr-FR" sz="2600" dirty="0" smtClean="0">
                  <a:solidFill>
                    <a:srgbClr val="00B050"/>
                  </a:solidFill>
                </a:rPr>
                <a:t> 8 : Module de 3 semaines « </a:t>
              </a:r>
              <a:r>
                <a:rPr lang="fr-FR" sz="2600" dirty="0" err="1" smtClean="0">
                  <a:solidFill>
                    <a:srgbClr val="00B050"/>
                  </a:solidFill>
                </a:rPr>
                <a:t>Organic</a:t>
              </a:r>
              <a:r>
                <a:rPr lang="fr-FR" sz="2600" dirty="0" smtClean="0">
                  <a:solidFill>
                    <a:srgbClr val="00B050"/>
                  </a:solidFill>
                </a:rPr>
                <a:t> </a:t>
              </a:r>
              <a:r>
                <a:rPr lang="fr-FR" sz="2600" dirty="0" err="1" smtClean="0">
                  <a:solidFill>
                    <a:srgbClr val="00B050"/>
                  </a:solidFill>
                </a:rPr>
                <a:t>farming</a:t>
              </a:r>
              <a:r>
                <a:rPr lang="fr-FR" sz="2600" dirty="0" smtClean="0">
                  <a:solidFill>
                    <a:srgbClr val="00B050"/>
                  </a:solidFill>
                </a:rPr>
                <a:t> :             </a:t>
              </a:r>
              <a:r>
                <a:rPr lang="fr-FR" sz="2600" dirty="0" err="1" smtClean="0">
                  <a:solidFill>
                    <a:srgbClr val="00B050"/>
                  </a:solidFill>
                </a:rPr>
                <a:t>different</a:t>
              </a:r>
              <a:r>
                <a:rPr lang="fr-FR" sz="2600" dirty="0" smtClean="0">
                  <a:solidFill>
                    <a:srgbClr val="00B050"/>
                  </a:solidFill>
                </a:rPr>
                <a:t> </a:t>
              </a:r>
              <a:r>
                <a:rPr lang="fr-FR" sz="2600" dirty="0" err="1" smtClean="0">
                  <a:solidFill>
                    <a:srgbClr val="00B050"/>
                  </a:solidFill>
                </a:rPr>
                <a:t>approaches</a:t>
              </a:r>
              <a:r>
                <a:rPr lang="fr-FR" sz="2600" dirty="0" smtClean="0">
                  <a:solidFill>
                    <a:srgbClr val="00B050"/>
                  </a:solidFill>
                </a:rPr>
                <a:t> ? »                          </a:t>
              </a:r>
              <a:r>
                <a:rPr lang="fr-FR" dirty="0" smtClean="0"/>
                <a:t>(depuis plusieurs années)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076056" y="3536429"/>
              <a:ext cx="374441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600" dirty="0" smtClean="0"/>
            </a:p>
            <a:p>
              <a:r>
                <a:rPr lang="fr-FR" sz="2600" dirty="0" smtClean="0"/>
                <a:t>- Généraliste</a:t>
              </a:r>
            </a:p>
            <a:p>
              <a:r>
                <a:rPr lang="fr-FR" sz="2600" dirty="0" smtClean="0"/>
                <a:t>- 3 semaines </a:t>
              </a:r>
            </a:p>
            <a:p>
              <a:r>
                <a:rPr lang="fr-FR" sz="2600" dirty="0" smtClean="0"/>
                <a:t>- 20 étudiants environ / an</a:t>
              </a:r>
              <a:endParaRPr lang="fr-FR" sz="2600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48680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Un saupoudrage dans de nombreux champs thématiques,                                     </a:t>
            </a:r>
            <a:r>
              <a:rPr lang="fr-FR" sz="4000" i="1" dirty="0" smtClean="0"/>
              <a:t>sans affichage spécifique </a:t>
            </a:r>
            <a:endParaRPr lang="fr-FR" sz="40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-27384"/>
            <a:ext cx="3131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VetAgro Sup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31840" y="-27384"/>
            <a:ext cx="3131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Enseignements et AB à VAS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6176" y="-27384"/>
            <a:ext cx="29878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 / Questions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71800" y="2780928"/>
            <a:ext cx="4896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Sciences et technologie du vivant</a:t>
            </a:r>
            <a:endParaRPr lang="fr-FR" sz="26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3429000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Sciences économiques, de gestion et du développement territorial</a:t>
            </a:r>
            <a:endParaRPr lang="fr-FR" sz="2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35696" y="4840704"/>
            <a:ext cx="72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Exploitation agricole et entreprise agro-alimentaire                          dans leur environnement</a:t>
            </a:r>
            <a:endParaRPr lang="fr-FR" sz="2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6176917"/>
            <a:ext cx="4896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Ouverture internationale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1239</Words>
  <Application>Microsoft Office PowerPoint</Application>
  <PresentationFormat>Affichage à l'écran (4:3)</PresentationFormat>
  <Paragraphs>207</Paragraphs>
  <Slides>21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L’enseignement et l’agriculture biologique  à VetAgro Sup (campus agronomique)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guix</dc:creator>
  <cp:lastModifiedBy>guix</cp:lastModifiedBy>
  <cp:revision>129</cp:revision>
  <dcterms:created xsi:type="dcterms:W3CDTF">2013-02-15T10:32:57Z</dcterms:created>
  <dcterms:modified xsi:type="dcterms:W3CDTF">2013-02-17T22:17:37Z</dcterms:modified>
</cp:coreProperties>
</file>