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0" r:id="rId1"/>
  </p:sldMasterIdLst>
  <p:notesMasterIdLst>
    <p:notesMasterId r:id="rId11"/>
  </p:notesMasterIdLst>
  <p:handoutMasterIdLst>
    <p:handoutMasterId r:id="rId12"/>
  </p:handoutMasterIdLst>
  <p:sldIdLst>
    <p:sldId id="256" r:id="rId2"/>
    <p:sldId id="266" r:id="rId3"/>
    <p:sldId id="267" r:id="rId4"/>
    <p:sldId id="268" r:id="rId5"/>
    <p:sldId id="269" r:id="rId6"/>
    <p:sldId id="270" r:id="rId7"/>
    <p:sldId id="272" r:id="rId8"/>
    <p:sldId id="271" r:id="rId9"/>
    <p:sldId id="273" r:id="rId10"/>
  </p:sldIdLst>
  <p:sldSz cx="9906000" cy="6858000" type="A4"/>
  <p:notesSz cx="6858000" cy="9774238"/>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CCCC"/>
    <a:srgbClr val="FFFFCC"/>
    <a:srgbClr val="FF3300"/>
    <a:srgbClr val="CCFFCC"/>
    <a:srgbClr val="00FFCC"/>
    <a:srgbClr val="CC00FF"/>
    <a:srgbClr val="3333FF"/>
    <a:srgbClr val="FFE1E1"/>
  </p:clrMru>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3" autoAdjust="0"/>
  </p:normalViewPr>
  <p:slideViewPr>
    <p:cSldViewPr snapToGrid="0">
      <p:cViewPr>
        <p:scale>
          <a:sx n="75" d="100"/>
          <a:sy n="75" d="100"/>
        </p:scale>
        <p:origin x="-834" y="96"/>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2034" tIns="46017" rIns="92034" bIns="46017" numCol="1" anchor="t" anchorCtr="0" compatLnSpc="1">
            <a:prstTxWarp prst="textNoShape">
              <a:avLst/>
            </a:prstTxWarp>
          </a:bodyPr>
          <a:lstStyle>
            <a:lvl1pPr defTabSz="920750">
              <a:defRPr sz="1200"/>
            </a:lvl1pPr>
          </a:lstStyle>
          <a:p>
            <a:endParaRPr lang="fr-FR"/>
          </a:p>
        </p:txBody>
      </p:sp>
      <p:sp>
        <p:nvSpPr>
          <p:cNvPr id="3075" name="Rectangle 3"/>
          <p:cNvSpPr>
            <a:spLocks noGrp="1" noChangeArrowheads="1"/>
          </p:cNvSpPr>
          <p:nvPr>
            <p:ph type="dt" sz="quarter" idx="1"/>
          </p:nvPr>
        </p:nvSpPr>
        <p:spPr bwMode="auto">
          <a:xfrm>
            <a:off x="3886200" y="0"/>
            <a:ext cx="2971800" cy="487363"/>
          </a:xfrm>
          <a:prstGeom prst="rect">
            <a:avLst/>
          </a:prstGeom>
          <a:noFill/>
          <a:ln w="9525">
            <a:noFill/>
            <a:miter lim="800000"/>
            <a:headEnd/>
            <a:tailEnd/>
          </a:ln>
          <a:effectLst/>
        </p:spPr>
        <p:txBody>
          <a:bodyPr vert="horz" wrap="square" lIns="92034" tIns="46017" rIns="92034" bIns="46017" numCol="1" anchor="t" anchorCtr="0" compatLnSpc="1">
            <a:prstTxWarp prst="textNoShape">
              <a:avLst/>
            </a:prstTxWarp>
          </a:bodyPr>
          <a:lstStyle>
            <a:lvl1pPr algn="r" defTabSz="920750">
              <a:defRPr sz="1200"/>
            </a:lvl1pPr>
          </a:lstStyle>
          <a:p>
            <a:endParaRPr lang="fr-FR"/>
          </a:p>
        </p:txBody>
      </p:sp>
      <p:sp>
        <p:nvSpPr>
          <p:cNvPr id="3076" name="Rectangle 4"/>
          <p:cNvSpPr>
            <a:spLocks noGrp="1" noChangeArrowheads="1"/>
          </p:cNvSpPr>
          <p:nvPr>
            <p:ph type="ftr" sz="quarter" idx="2"/>
          </p:nvPr>
        </p:nvSpPr>
        <p:spPr bwMode="auto">
          <a:xfrm>
            <a:off x="0" y="9286875"/>
            <a:ext cx="2971800" cy="487363"/>
          </a:xfrm>
          <a:prstGeom prst="rect">
            <a:avLst/>
          </a:prstGeom>
          <a:noFill/>
          <a:ln w="9525">
            <a:noFill/>
            <a:miter lim="800000"/>
            <a:headEnd/>
            <a:tailEnd/>
          </a:ln>
          <a:effectLst/>
        </p:spPr>
        <p:txBody>
          <a:bodyPr vert="horz" wrap="square" lIns="92034" tIns="46017" rIns="92034" bIns="46017" numCol="1" anchor="b" anchorCtr="0" compatLnSpc="1">
            <a:prstTxWarp prst="textNoShape">
              <a:avLst/>
            </a:prstTxWarp>
          </a:bodyPr>
          <a:lstStyle>
            <a:lvl1pPr defTabSz="920750">
              <a:defRPr sz="1200"/>
            </a:lvl1pPr>
          </a:lstStyle>
          <a:p>
            <a:endParaRPr lang="fr-FR"/>
          </a:p>
        </p:txBody>
      </p:sp>
      <p:sp>
        <p:nvSpPr>
          <p:cNvPr id="3077" name="Rectangle 5"/>
          <p:cNvSpPr>
            <a:spLocks noGrp="1" noChangeArrowheads="1"/>
          </p:cNvSpPr>
          <p:nvPr>
            <p:ph type="sldNum" sz="quarter" idx="3"/>
          </p:nvPr>
        </p:nvSpPr>
        <p:spPr bwMode="auto">
          <a:xfrm>
            <a:off x="3886200" y="9286875"/>
            <a:ext cx="2971800" cy="487363"/>
          </a:xfrm>
          <a:prstGeom prst="rect">
            <a:avLst/>
          </a:prstGeom>
          <a:noFill/>
          <a:ln w="9525">
            <a:noFill/>
            <a:miter lim="800000"/>
            <a:headEnd/>
            <a:tailEnd/>
          </a:ln>
          <a:effectLst/>
        </p:spPr>
        <p:txBody>
          <a:bodyPr vert="horz" wrap="square" lIns="92034" tIns="46017" rIns="92034" bIns="46017" numCol="1" anchor="b" anchorCtr="0" compatLnSpc="1">
            <a:prstTxWarp prst="textNoShape">
              <a:avLst/>
            </a:prstTxWarp>
          </a:bodyPr>
          <a:lstStyle>
            <a:lvl1pPr algn="r" defTabSz="920750">
              <a:defRPr sz="1200"/>
            </a:lvl1pPr>
          </a:lstStyle>
          <a:p>
            <a:fld id="{62C3BAC1-C9B5-45D1-91F9-FC333FDF1244}" type="slidenum">
              <a:rPr lang="fr-F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8895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88950"/>
          </a:xfrm>
          <a:prstGeom prst="rect">
            <a:avLst/>
          </a:prstGeom>
        </p:spPr>
        <p:txBody>
          <a:bodyPr vert="horz" lIns="91440" tIns="45720" rIns="91440" bIns="45720" rtlCol="0"/>
          <a:lstStyle>
            <a:lvl1pPr algn="r">
              <a:defRPr sz="1200"/>
            </a:lvl1pPr>
          </a:lstStyle>
          <a:p>
            <a:fld id="{A889FAC8-CF4C-44F1-A0A4-8248D9FA1907}" type="datetimeFigureOut">
              <a:rPr lang="fr-FR" smtClean="0"/>
              <a:pPr/>
              <a:t>18/02/2013</a:t>
            </a:fld>
            <a:endParaRPr lang="fr-FR"/>
          </a:p>
        </p:txBody>
      </p:sp>
      <p:sp>
        <p:nvSpPr>
          <p:cNvPr id="4" name="Espace réservé de l'image des diapositives 3"/>
          <p:cNvSpPr>
            <a:spLocks noGrp="1" noRot="1" noChangeAspect="1"/>
          </p:cNvSpPr>
          <p:nvPr>
            <p:ph type="sldImg" idx="2"/>
          </p:nvPr>
        </p:nvSpPr>
        <p:spPr>
          <a:xfrm>
            <a:off x="782638" y="733425"/>
            <a:ext cx="5292725" cy="366553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643438"/>
            <a:ext cx="5486400" cy="439737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283700"/>
            <a:ext cx="2971800" cy="48895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283700"/>
            <a:ext cx="2971800" cy="488950"/>
          </a:xfrm>
          <a:prstGeom prst="rect">
            <a:avLst/>
          </a:prstGeom>
        </p:spPr>
        <p:txBody>
          <a:bodyPr vert="horz" lIns="91440" tIns="45720" rIns="91440" bIns="45720" rtlCol="0" anchor="b"/>
          <a:lstStyle>
            <a:lvl1pPr algn="r">
              <a:defRPr sz="1200"/>
            </a:lvl1pPr>
          </a:lstStyle>
          <a:p>
            <a:fld id="{ABA3ED70-B0C8-4541-9224-DC5AB249AC2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UV optionnelle qui a disparu lors de la réforme et</a:t>
            </a:r>
            <a:r>
              <a:rPr lang="fr-FR" baseline="0" dirty="0" smtClean="0"/>
              <a:t> la mise en place de l’année clinique</a:t>
            </a:r>
            <a:endParaRPr lang="fr-FR" dirty="0"/>
          </a:p>
        </p:txBody>
      </p:sp>
      <p:sp>
        <p:nvSpPr>
          <p:cNvPr id="4" name="Espace réservé du numéro de diapositive 3"/>
          <p:cNvSpPr>
            <a:spLocks noGrp="1"/>
          </p:cNvSpPr>
          <p:nvPr>
            <p:ph type="sldNum" sz="quarter" idx="10"/>
          </p:nvPr>
        </p:nvSpPr>
        <p:spPr/>
        <p:txBody>
          <a:bodyPr/>
          <a:lstStyle/>
          <a:p>
            <a:fld id="{ABA3ED70-B0C8-4541-9224-DC5AB249AC2C}" type="slidenum">
              <a:rPr lang="fr-FR" smtClean="0"/>
              <a:pPr/>
              <a:t>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Extrait de</a:t>
            </a:r>
            <a:r>
              <a:rPr lang="fr-FR" baseline="0" dirty="0" smtClean="0"/>
              <a:t> la réponse </a:t>
            </a:r>
            <a:r>
              <a:rPr lang="fr-FR" baseline="0" smtClean="0"/>
              <a:t>à l’enquête DGER sur le DD</a:t>
            </a:r>
            <a:endParaRPr lang="fr-FR"/>
          </a:p>
        </p:txBody>
      </p:sp>
      <p:sp>
        <p:nvSpPr>
          <p:cNvPr id="4" name="Espace réservé du numéro de diapositive 3"/>
          <p:cNvSpPr>
            <a:spLocks noGrp="1"/>
          </p:cNvSpPr>
          <p:nvPr>
            <p:ph type="sldNum" sz="quarter" idx="10"/>
          </p:nvPr>
        </p:nvSpPr>
        <p:spPr/>
        <p:txBody>
          <a:bodyPr/>
          <a:lstStyle/>
          <a:p>
            <a:fld id="{ABA3ED70-B0C8-4541-9224-DC5AB249AC2C}" type="slidenum">
              <a:rPr lang="fr-FR" smtClean="0"/>
              <a:pPr/>
              <a:t>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6"/>
            <a:ext cx="84201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5B951F-E27D-447A-964B-0D360845843D}"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09800B8-067D-4E93-97A3-3FEEAF20B5BF}"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833298" y="0"/>
            <a:ext cx="7601479"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772187" y="1600201"/>
            <a:ext cx="4235846"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173133" y="1600201"/>
            <a:ext cx="4237567"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2228850" y="6356351"/>
            <a:ext cx="1762787" cy="365125"/>
          </a:xfrm>
        </p:spPr>
        <p:txBody>
          <a:bodyPr/>
          <a:lstStyle>
            <a:lvl1pPr>
              <a:defRPr/>
            </a:lvl1pPr>
          </a:lstStyle>
          <a:p>
            <a:endParaRPr lang="fr-FR"/>
          </a:p>
        </p:txBody>
      </p:sp>
      <p:sp>
        <p:nvSpPr>
          <p:cNvPr id="6" name="Espace réservé du pied de page 5"/>
          <p:cNvSpPr>
            <a:spLocks noGrp="1"/>
          </p:cNvSpPr>
          <p:nvPr>
            <p:ph type="ftr" sz="quarter" idx="11"/>
          </p:nvPr>
        </p:nvSpPr>
        <p:spPr>
          <a:xfrm>
            <a:off x="4356233" y="6356351"/>
            <a:ext cx="3136900" cy="365125"/>
          </a:xfrm>
        </p:spPr>
        <p:txBody>
          <a:bodyPr/>
          <a:lstStyle>
            <a:lvl1pPr>
              <a:defRPr/>
            </a:lvl1pPr>
          </a:lstStyle>
          <a:p>
            <a:endParaRPr lang="fr-FR"/>
          </a:p>
        </p:txBody>
      </p:sp>
      <p:sp>
        <p:nvSpPr>
          <p:cNvPr id="7" name="Espace réservé du numéro de diapositive 6"/>
          <p:cNvSpPr>
            <a:spLocks noGrp="1"/>
          </p:cNvSpPr>
          <p:nvPr>
            <p:ph type="sldNum" sz="quarter" idx="12"/>
          </p:nvPr>
        </p:nvSpPr>
        <p:spPr>
          <a:xfrm>
            <a:off x="7830212" y="6356351"/>
            <a:ext cx="1580488" cy="365125"/>
          </a:xfrm>
        </p:spPr>
        <p:txBody>
          <a:bodyPr/>
          <a:lstStyle>
            <a:lvl1pPr>
              <a:defRPr/>
            </a:lvl1pPr>
          </a:lstStyle>
          <a:p>
            <a:fld id="{58B63A71-3CAE-4CBF-9148-0BFCEA23E367}" type="slidenum">
              <a:rPr lang="fr-FR"/>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re. Texte et image de la bibliothèque">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a:prstGeom prst="rect">
            <a:avLst/>
          </a:prstGeo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723900" y="361950"/>
            <a:ext cx="4133850" cy="5638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image de la bibliothèque 3"/>
          <p:cNvSpPr>
            <a:spLocks noGrp="1"/>
          </p:cNvSpPr>
          <p:nvPr>
            <p:ph type="clipArt" sz="half" idx="2"/>
          </p:nvPr>
        </p:nvSpPr>
        <p:spPr>
          <a:xfrm>
            <a:off x="5010150" y="361950"/>
            <a:ext cx="4133850" cy="5638800"/>
          </a:xfrm>
        </p:spPr>
        <p:txBody>
          <a:bodyPr/>
          <a:lstStyle/>
          <a:p>
            <a:endParaRPr lang="fr-FR"/>
          </a:p>
        </p:txBody>
      </p:sp>
    </p:spTree>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Titre. Contenu et texte">
    <p:spTree>
      <p:nvGrpSpPr>
        <p:cNvPr id="1" name=""/>
        <p:cNvGrpSpPr/>
        <p:nvPr/>
      </p:nvGrpSpPr>
      <p:grpSpPr>
        <a:xfrm>
          <a:off x="0" y="0"/>
          <a:ext cx="0" cy="0"/>
          <a:chOff x="0" y="0"/>
          <a:chExt cx="0" cy="0"/>
        </a:xfrm>
      </p:grpSpPr>
      <p:sp>
        <p:nvSpPr>
          <p:cNvPr id="2" name="Titre 1"/>
          <p:cNvSpPr>
            <a:spLocks noGrp="1"/>
          </p:cNvSpPr>
          <p:nvPr>
            <p:ph type="title"/>
          </p:nvPr>
        </p:nvSpPr>
        <p:spPr>
          <a:xfrm>
            <a:off x="1833298" y="0"/>
            <a:ext cx="7601479" cy="1143000"/>
          </a:xfr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772187" y="1600201"/>
            <a:ext cx="4235846"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173133" y="1600201"/>
            <a:ext cx="4237567"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2228850" y="6356351"/>
            <a:ext cx="1762787" cy="365125"/>
          </a:xfrm>
        </p:spPr>
        <p:txBody>
          <a:bodyPr/>
          <a:lstStyle>
            <a:lvl1pPr>
              <a:defRPr/>
            </a:lvl1pPr>
          </a:lstStyle>
          <a:p>
            <a:endParaRPr lang="fr-FR"/>
          </a:p>
        </p:txBody>
      </p:sp>
      <p:sp>
        <p:nvSpPr>
          <p:cNvPr id="6" name="Espace réservé du pied de page 5"/>
          <p:cNvSpPr>
            <a:spLocks noGrp="1"/>
          </p:cNvSpPr>
          <p:nvPr>
            <p:ph type="ftr" sz="quarter" idx="11"/>
          </p:nvPr>
        </p:nvSpPr>
        <p:spPr>
          <a:xfrm>
            <a:off x="4356233" y="6356351"/>
            <a:ext cx="3136900" cy="365125"/>
          </a:xfrm>
        </p:spPr>
        <p:txBody>
          <a:bodyPr/>
          <a:lstStyle>
            <a:lvl1pPr>
              <a:defRPr/>
            </a:lvl1pPr>
          </a:lstStyle>
          <a:p>
            <a:endParaRPr lang="fr-FR"/>
          </a:p>
        </p:txBody>
      </p:sp>
      <p:sp>
        <p:nvSpPr>
          <p:cNvPr id="7" name="Espace réservé du numéro de diapositive 6"/>
          <p:cNvSpPr>
            <a:spLocks noGrp="1"/>
          </p:cNvSpPr>
          <p:nvPr>
            <p:ph type="sldNum" sz="quarter" idx="12"/>
          </p:nvPr>
        </p:nvSpPr>
        <p:spPr>
          <a:xfrm>
            <a:off x="7830212" y="6356351"/>
            <a:ext cx="1580488" cy="365125"/>
          </a:xfrm>
        </p:spPr>
        <p:txBody>
          <a:bodyPr/>
          <a:lstStyle>
            <a:lvl1pPr>
              <a:defRPr/>
            </a:lvl1pPr>
          </a:lstStyle>
          <a:p>
            <a:fld id="{8DEB775F-0219-40CA-AC92-8B49F840B477}" type="slidenum">
              <a:rPr lang="fr-FR"/>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720105" y="177800"/>
            <a:ext cx="7881095" cy="1143000"/>
          </a:xfrm>
        </p:spPr>
        <p:txBody>
          <a:bodyPr>
            <a:noAutofit/>
          </a:bodyPr>
          <a:lstStyle>
            <a:lvl1pPr algn="l">
              <a:defRPr sz="4000">
                <a:solidFill>
                  <a:schemeClr val="tx2"/>
                </a:solidFill>
              </a:defRPr>
            </a:lvl1p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8373A47-6C0C-4CB4-B5FB-7BA0AC214AD2}"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506" y="4406901"/>
            <a:ext cx="84201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CE5C89-D450-4057-B60E-9460633C30FC}"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669305" y="236538"/>
            <a:ext cx="8058895" cy="1143000"/>
          </a:xfrm>
        </p:spPr>
        <p:txBody>
          <a:bodyPr/>
          <a:lstStyle>
            <a:lvl1pPr algn="l">
              <a:defRPr sz="4000">
                <a:solidFill>
                  <a:schemeClr val="tx2"/>
                </a:solidFill>
              </a:defRPr>
            </a:lvl1pPr>
          </a:lstStyle>
          <a:p>
            <a:r>
              <a:rPr lang="fr-FR" dirty="0" smtClean="0"/>
              <a:t>Cliquez pour modifier le style du titre</a:t>
            </a:r>
            <a:endParaRPr lang="fr-FR" dirty="0"/>
          </a:p>
        </p:txBody>
      </p:sp>
      <p:sp>
        <p:nvSpPr>
          <p:cNvPr id="3" name="Espace réservé du contenu 2"/>
          <p:cNvSpPr>
            <a:spLocks noGrp="1"/>
          </p:cNvSpPr>
          <p:nvPr>
            <p:ph sz="half" idx="1"/>
          </p:nvPr>
        </p:nvSpPr>
        <p:spPr>
          <a:xfrm>
            <a:off x="713410" y="1600201"/>
            <a:ext cx="4314435" cy="4525963"/>
          </a:xfrm>
        </p:spPr>
        <p:txBody>
          <a:bodyPr/>
          <a:lstStyle>
            <a:lvl1pPr>
              <a:buClr>
                <a:schemeClr val="accent1"/>
              </a:buCl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5155239" y="1600201"/>
            <a:ext cx="425546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C6E232-C720-42C0-B619-5C442C6AB977}"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628481" y="1535113"/>
            <a:ext cx="42436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28481" y="2174875"/>
            <a:ext cx="42436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B7D3771-CCBD-4724-B7A7-B8E763E50C6F}"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337CC1D-F7FE-453A-A00B-1A2C557E62C4}"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54244C-9B8E-43F7-89DC-50C0FECDDC92}"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8481" y="1262233"/>
            <a:ext cx="3125825" cy="823195"/>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8481" y="2085429"/>
            <a:ext cx="3125825" cy="404073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F824A4-6E04-41C5-BC55-4EF68DCAA13C}"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645" y="4800600"/>
            <a:ext cx="59436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8C73932-0CAB-403C-989D-467B6023A65C}" type="slidenum">
              <a:rPr lang="fr-FR" smtClean="0"/>
              <a:pPr/>
              <a:t>‹N°›</a:t>
            </a:fld>
            <a:endParaRPr lang="fr-FR"/>
          </a:p>
        </p:txBody>
      </p:sp>
    </p:spTree>
  </p:cSld>
  <p:clrMapOvr>
    <a:masterClrMapping/>
  </p:clrMapOvr>
  <p:transition>
    <p:strips dir="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Image 6" descr="Masque diapo ONIRIS FR.png"/>
          <p:cNvPicPr>
            <a:picLocks noChangeAspect="1"/>
          </p:cNvPicPr>
          <p:nvPr userDrawn="1"/>
        </p:nvPicPr>
        <p:blipFill>
          <a:blip r:embed="rId15" cstate="print"/>
          <a:stretch>
            <a:fillRect/>
          </a:stretch>
        </p:blipFill>
        <p:spPr>
          <a:xfrm>
            <a:off x="0" y="0"/>
            <a:ext cx="9906000" cy="6858000"/>
          </a:xfrm>
          <a:prstGeom prst="rect">
            <a:avLst/>
          </a:prstGeom>
        </p:spPr>
      </p:pic>
      <p:sp>
        <p:nvSpPr>
          <p:cNvPr id="2" name="Espace réservé du titre 1"/>
          <p:cNvSpPr>
            <a:spLocks noGrp="1"/>
          </p:cNvSpPr>
          <p:nvPr>
            <p:ph type="title"/>
          </p:nvPr>
        </p:nvSpPr>
        <p:spPr>
          <a:xfrm>
            <a:off x="1809005" y="274638"/>
            <a:ext cx="7601695"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772861" y="1600201"/>
            <a:ext cx="8637839"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2228851" y="6356351"/>
            <a:ext cx="1762851"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p:cNvSpPr>
            <a:spLocks noGrp="1"/>
          </p:cNvSpPr>
          <p:nvPr>
            <p:ph type="ftr" sz="quarter" idx="3"/>
          </p:nvPr>
        </p:nvSpPr>
        <p:spPr>
          <a:xfrm>
            <a:off x="4356899"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7830528" y="6356351"/>
            <a:ext cx="158017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CE5C89-D450-4057-B60E-9460633C30F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Lst>
  <p:transition>
    <p:strips dir="rd"/>
  </p:transition>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4" name="Rectangle 6"/>
          <p:cNvSpPr>
            <a:spLocks noGrp="1" noChangeArrowheads="1"/>
          </p:cNvSpPr>
          <p:nvPr>
            <p:ph type="subTitle" idx="1"/>
          </p:nvPr>
        </p:nvSpPr>
        <p:spPr/>
        <p:txBody>
          <a:bodyPr>
            <a:noAutofit/>
          </a:bodyPr>
          <a:lstStyle/>
          <a:p>
            <a:pPr>
              <a:defRPr/>
            </a:pPr>
            <a:r>
              <a:rPr lang="fr-FR" sz="2400" dirty="0" smtClean="0"/>
              <a:t>Francine Fayolle</a:t>
            </a:r>
          </a:p>
          <a:p>
            <a:pPr>
              <a:defRPr/>
            </a:pPr>
            <a:r>
              <a:rPr lang="fr-FR" sz="2400" dirty="0" smtClean="0"/>
              <a:t>Adjointe au directeur général en charge de l’enseignement, de la pédagogie et de la vie étudiante</a:t>
            </a:r>
          </a:p>
          <a:p>
            <a:endParaRPr lang="fr-FR" sz="2400" dirty="0"/>
          </a:p>
          <a:p>
            <a:endParaRPr lang="fr-FR" sz="2400" dirty="0"/>
          </a:p>
          <a:p>
            <a:endParaRPr lang="fr-FR" sz="2400" dirty="0"/>
          </a:p>
          <a:p>
            <a:endParaRPr lang="fr-FR" sz="2400" dirty="0"/>
          </a:p>
        </p:txBody>
      </p:sp>
      <p:sp>
        <p:nvSpPr>
          <p:cNvPr id="2102" name="Text Box 54"/>
          <p:cNvSpPr txBox="1">
            <a:spLocks noChangeArrowheads="1"/>
          </p:cNvSpPr>
          <p:nvPr/>
        </p:nvSpPr>
        <p:spPr bwMode="auto">
          <a:xfrm>
            <a:off x="955902" y="2211388"/>
            <a:ext cx="8161209" cy="1200329"/>
          </a:xfrm>
          <a:prstGeom prst="rect">
            <a:avLst/>
          </a:prstGeom>
          <a:solidFill>
            <a:schemeClr val="accent1">
              <a:lumMod val="20000"/>
              <a:lumOff val="80000"/>
            </a:schemeClr>
          </a:solidFill>
          <a:ln w="76200" cmpd="tri">
            <a:solidFill>
              <a:schemeClr val="accent1">
                <a:lumMod val="75000"/>
              </a:schemeClr>
            </a:solidFill>
            <a:miter lim="800000"/>
            <a:headEnd/>
            <a:tailEnd/>
          </a:ln>
          <a:effectLst/>
        </p:spPr>
        <p:txBody>
          <a:bodyPr wrap="none">
            <a:spAutoFit/>
          </a:bodyPr>
          <a:lstStyle/>
          <a:p>
            <a:pPr algn="ctr"/>
            <a:r>
              <a:rPr lang="fr-FR" sz="3600" dirty="0" smtClean="0"/>
              <a:t>Prise en compte des problématique « bio » </a:t>
            </a:r>
          </a:p>
          <a:p>
            <a:pPr algn="ctr"/>
            <a:r>
              <a:rPr lang="fr-FR" sz="3600" dirty="0" smtClean="0"/>
              <a:t>dans les formations Oniris</a:t>
            </a:r>
            <a:endParaRPr lang="fr-FR" dirty="0">
              <a:solidFill>
                <a:schemeClr val="tx2"/>
              </a:solidFill>
              <a:latin typeface="+mj-lt"/>
            </a:endParaRPr>
          </a:p>
        </p:txBody>
      </p:sp>
    </p:spTree>
  </p:cSld>
  <p:clrMapOvr>
    <a:masterClrMapping/>
  </p:clrMapOvr>
  <p:transition>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 name="Titre 24"/>
          <p:cNvSpPr>
            <a:spLocks noGrp="1"/>
          </p:cNvSpPr>
          <p:nvPr>
            <p:ph type="title"/>
          </p:nvPr>
        </p:nvSpPr>
        <p:spPr/>
        <p:txBody>
          <a:bodyPr>
            <a:noAutofit/>
          </a:bodyPr>
          <a:lstStyle/>
          <a:p>
            <a:r>
              <a:rPr lang="fr-FR" dirty="0" smtClean="0"/>
              <a:t>Enseignement filière ingénieur</a:t>
            </a:r>
            <a:br>
              <a:rPr lang="fr-FR" dirty="0" smtClean="0"/>
            </a:br>
            <a:endParaRPr lang="fr-FR" dirty="0"/>
          </a:p>
        </p:txBody>
      </p:sp>
      <p:sp>
        <p:nvSpPr>
          <p:cNvPr id="29" name="Espace réservé du contenu 28"/>
          <p:cNvSpPr>
            <a:spLocks noGrp="1"/>
          </p:cNvSpPr>
          <p:nvPr>
            <p:ph idx="1"/>
          </p:nvPr>
        </p:nvSpPr>
        <p:spPr>
          <a:xfrm>
            <a:off x="772861" y="1371601"/>
            <a:ext cx="9133139" cy="5486399"/>
          </a:xfrm>
        </p:spPr>
        <p:txBody>
          <a:bodyPr>
            <a:normAutofit/>
          </a:bodyPr>
          <a:lstStyle/>
          <a:p>
            <a:pPr lvl="0"/>
            <a:r>
              <a:rPr lang="fr-FR" dirty="0" smtClean="0"/>
              <a:t>ING2 : UV optionnelle Filière et Produits Bio : (20h)</a:t>
            </a:r>
          </a:p>
          <a:p>
            <a:pPr lvl="1"/>
            <a:r>
              <a:rPr lang="fr-FR" dirty="0" smtClean="0"/>
              <a:t>20 étudiants par an </a:t>
            </a:r>
          </a:p>
          <a:p>
            <a:endParaRPr lang="fr-FR" dirty="0" smtClean="0"/>
          </a:p>
          <a:p>
            <a:endParaRPr lang="fr-FR" dirty="0" smtClean="0"/>
          </a:p>
          <a:p>
            <a:endParaRPr lang="fr-FR" dirty="0" smtClean="0"/>
          </a:p>
          <a:p>
            <a:endParaRPr lang="fr-FR" dirty="0" smtClean="0"/>
          </a:p>
          <a:p>
            <a:endParaRPr lang="fr-FR" dirty="0" smtClean="0"/>
          </a:p>
          <a:p>
            <a:endParaRPr lang="fr-FR" dirty="0" smtClean="0"/>
          </a:p>
          <a:p>
            <a:pPr>
              <a:buNone/>
            </a:pPr>
            <a:r>
              <a:rPr lang="fr-FR" dirty="0" smtClean="0"/>
              <a:t>            </a:t>
            </a:r>
            <a:endParaRPr lang="fr-FR" dirty="0"/>
          </a:p>
        </p:txBody>
      </p:sp>
      <p:graphicFrame>
        <p:nvGraphicFramePr>
          <p:cNvPr id="30" name="Tableau 29"/>
          <p:cNvGraphicFramePr>
            <a:graphicFrameLocks noGrp="1"/>
          </p:cNvGraphicFramePr>
          <p:nvPr/>
        </p:nvGraphicFramePr>
        <p:xfrm>
          <a:off x="1403350" y="2628899"/>
          <a:ext cx="7219950" cy="3657600"/>
        </p:xfrm>
        <a:graphic>
          <a:graphicData uri="http://schemas.openxmlformats.org/drawingml/2006/table">
            <a:tbl>
              <a:tblPr/>
              <a:tblGrid>
                <a:gridCol w="4130644"/>
                <a:gridCol w="3089306"/>
              </a:tblGrid>
              <a:tr h="31750">
                <a:tc>
                  <a:txBody>
                    <a:bodyPr/>
                    <a:lstStyle/>
                    <a:p>
                      <a:pPr>
                        <a:spcAft>
                          <a:spcPts val="0"/>
                        </a:spcAft>
                      </a:pPr>
                      <a:r>
                        <a:rPr lang="fr-FR" sz="1600" dirty="0">
                          <a:solidFill>
                            <a:schemeClr val="tx1"/>
                          </a:solidFill>
                          <a:latin typeface="Arial Narrow"/>
                          <a:ea typeface="Times New Roman"/>
                          <a:cs typeface="Times New Roman"/>
                        </a:rPr>
                        <a:t>Agriculture bio et environnement, Enjeux, Techniques agronomiques, Incidence nutritionnelle  </a:t>
                      </a:r>
                      <a:endParaRPr lang="fr-FR" sz="1600" dirty="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600">
                          <a:solidFill>
                            <a:schemeClr val="tx1"/>
                          </a:solidFill>
                          <a:latin typeface="Arial Narrow"/>
                          <a:ea typeface="Times New Roman"/>
                          <a:cs typeface="Times New Roman"/>
                        </a:rPr>
                        <a:t>Claude Aubert </a:t>
                      </a:r>
                      <a:endParaRPr lang="fr-FR" sz="1600">
                        <a:solidFill>
                          <a:schemeClr val="tx1"/>
                        </a:solidFill>
                        <a:latin typeface="Comic Sans MS"/>
                        <a:ea typeface="Times New Roman"/>
                        <a:cs typeface="Times New Roman"/>
                      </a:endParaRPr>
                    </a:p>
                    <a:p>
                      <a:pPr>
                        <a:spcAft>
                          <a:spcPts val="0"/>
                        </a:spcAft>
                      </a:pPr>
                      <a:r>
                        <a:rPr lang="fr-FR" sz="1600">
                          <a:solidFill>
                            <a:schemeClr val="tx1"/>
                          </a:solidFill>
                          <a:latin typeface="Arial Narrow"/>
                          <a:ea typeface="Times New Roman"/>
                          <a:cs typeface="Times New Roman"/>
                        </a:rPr>
                        <a:t>Ingénieur Agronome </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50">
                <a:tc>
                  <a:txBody>
                    <a:bodyPr/>
                    <a:lstStyle/>
                    <a:p>
                      <a:pPr>
                        <a:spcAft>
                          <a:spcPts val="0"/>
                        </a:spcAft>
                      </a:pPr>
                      <a:r>
                        <a:rPr lang="fr-FR" sz="1600">
                          <a:solidFill>
                            <a:schemeClr val="tx1"/>
                          </a:solidFill>
                          <a:latin typeface="Arial Narrow"/>
                          <a:ea typeface="Times New Roman"/>
                          <a:cs typeface="Times New Roman"/>
                        </a:rPr>
                        <a:t>Démarche de certification, aspects réglementaires  </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600">
                          <a:solidFill>
                            <a:schemeClr val="tx1"/>
                          </a:solidFill>
                          <a:latin typeface="Arial Narrow"/>
                          <a:ea typeface="Times New Roman"/>
                          <a:cs typeface="Times New Roman"/>
                        </a:rPr>
                        <a:t>Maeva Motier</a:t>
                      </a:r>
                      <a:endParaRPr lang="fr-FR" sz="1600">
                        <a:solidFill>
                          <a:schemeClr val="tx1"/>
                        </a:solidFill>
                        <a:latin typeface="Comic Sans MS"/>
                        <a:ea typeface="Times New Roman"/>
                        <a:cs typeface="Times New Roman"/>
                      </a:endParaRPr>
                    </a:p>
                    <a:p>
                      <a:pPr>
                        <a:spcAft>
                          <a:spcPts val="0"/>
                        </a:spcAft>
                      </a:pPr>
                      <a:r>
                        <a:rPr lang="fr-FR" sz="1600">
                          <a:solidFill>
                            <a:schemeClr val="tx1"/>
                          </a:solidFill>
                          <a:latin typeface="Arial Narrow"/>
                          <a:ea typeface="Times New Roman"/>
                          <a:cs typeface="Times New Roman"/>
                        </a:rPr>
                        <a:t>Ecocert </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50">
                <a:tc>
                  <a:txBody>
                    <a:bodyPr/>
                    <a:lstStyle/>
                    <a:p>
                      <a:pPr>
                        <a:spcAft>
                          <a:spcPts val="0"/>
                        </a:spcAft>
                      </a:pPr>
                      <a:r>
                        <a:rPr lang="fr-FR" sz="1600" dirty="0">
                          <a:solidFill>
                            <a:schemeClr val="tx1"/>
                          </a:solidFill>
                          <a:latin typeface="Arial Narrow"/>
                          <a:ea typeface="Times New Roman"/>
                          <a:cs typeface="Times New Roman"/>
                        </a:rPr>
                        <a:t>Aspects économiques de la filière :</a:t>
                      </a:r>
                      <a:endParaRPr lang="fr-FR" sz="1600" dirty="0">
                        <a:solidFill>
                          <a:schemeClr val="tx1"/>
                        </a:solidFill>
                        <a:latin typeface="Comic Sans MS"/>
                        <a:ea typeface="Times New Roman"/>
                        <a:cs typeface="Times New Roman"/>
                      </a:endParaRPr>
                    </a:p>
                    <a:p>
                      <a:pPr>
                        <a:spcAft>
                          <a:spcPts val="0"/>
                        </a:spcAft>
                      </a:pPr>
                      <a:r>
                        <a:rPr lang="fr-FR" sz="1600" dirty="0">
                          <a:solidFill>
                            <a:schemeClr val="tx1"/>
                          </a:solidFill>
                          <a:latin typeface="Arial Narrow"/>
                          <a:ea typeface="Times New Roman"/>
                          <a:cs typeface="Times New Roman"/>
                        </a:rPr>
                        <a:t>structuration des filières spécifiques ou non de produits biologiques </a:t>
                      </a:r>
                      <a:endParaRPr lang="fr-FR" sz="1600" dirty="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600">
                          <a:solidFill>
                            <a:schemeClr val="tx1"/>
                          </a:solidFill>
                          <a:latin typeface="Arial Narrow"/>
                          <a:ea typeface="Times New Roman"/>
                          <a:cs typeface="Times New Roman"/>
                        </a:rPr>
                        <a:t>Gervaise De Bucquet</a:t>
                      </a:r>
                      <a:endParaRPr lang="fr-FR" sz="1600">
                        <a:solidFill>
                          <a:schemeClr val="tx1"/>
                        </a:solidFill>
                        <a:latin typeface="Comic Sans MS"/>
                        <a:ea typeface="Times New Roman"/>
                        <a:cs typeface="Times New Roman"/>
                      </a:endParaRPr>
                    </a:p>
                    <a:p>
                      <a:pPr>
                        <a:spcAft>
                          <a:spcPts val="0"/>
                        </a:spcAft>
                      </a:pPr>
                      <a:r>
                        <a:rPr lang="fr-FR" sz="1600">
                          <a:solidFill>
                            <a:schemeClr val="tx1"/>
                          </a:solidFill>
                          <a:latin typeface="Arial Narrow"/>
                          <a:ea typeface="Times New Roman"/>
                          <a:cs typeface="Times New Roman"/>
                        </a:rPr>
                        <a:t>Audencia</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50">
                <a:tc>
                  <a:txBody>
                    <a:bodyPr/>
                    <a:lstStyle/>
                    <a:p>
                      <a:pPr>
                        <a:spcAft>
                          <a:spcPts val="0"/>
                        </a:spcAft>
                      </a:pPr>
                      <a:r>
                        <a:rPr lang="fr-FR" sz="1600">
                          <a:solidFill>
                            <a:schemeClr val="tx1"/>
                          </a:solidFill>
                          <a:latin typeface="Arial Narrow"/>
                          <a:ea typeface="Times New Roman"/>
                          <a:cs typeface="Times New Roman"/>
                        </a:rPr>
                        <a:t>Transformations culinaires des produits bio : application pratique  dans la halle </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600">
                          <a:solidFill>
                            <a:schemeClr val="tx1"/>
                          </a:solidFill>
                          <a:latin typeface="Arial Narrow"/>
                          <a:ea typeface="Times New Roman"/>
                          <a:cs typeface="Times New Roman"/>
                        </a:rPr>
                        <a:t>Gilles Daveau </a:t>
                      </a:r>
                      <a:endParaRPr lang="fr-FR" sz="1600">
                        <a:solidFill>
                          <a:schemeClr val="tx1"/>
                        </a:solidFill>
                        <a:latin typeface="Comic Sans MS"/>
                        <a:ea typeface="Times New Roman"/>
                        <a:cs typeface="Times New Roman"/>
                      </a:endParaRPr>
                    </a:p>
                    <a:p>
                      <a:pPr>
                        <a:spcAft>
                          <a:spcPts val="0"/>
                        </a:spcAft>
                      </a:pPr>
                      <a:r>
                        <a:rPr lang="fr-FR" sz="1600">
                          <a:solidFill>
                            <a:schemeClr val="tx1"/>
                          </a:solidFill>
                          <a:latin typeface="Arial Narrow"/>
                          <a:ea typeface="Times New Roman"/>
                          <a:cs typeface="Times New Roman"/>
                        </a:rPr>
                        <a:t>Traiteur Bio &amp; Formateur</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50">
                <a:tc>
                  <a:txBody>
                    <a:bodyPr/>
                    <a:lstStyle/>
                    <a:p>
                      <a:pPr>
                        <a:spcAft>
                          <a:spcPts val="0"/>
                        </a:spcAft>
                      </a:pPr>
                      <a:r>
                        <a:rPr lang="fr-FR" sz="1600">
                          <a:solidFill>
                            <a:schemeClr val="tx1"/>
                          </a:solidFill>
                          <a:latin typeface="Arial Narrow"/>
                          <a:ea typeface="Times New Roman"/>
                          <a:cs typeface="Times New Roman"/>
                        </a:rPr>
                        <a:t>Exemple industriel  1 : Visite d’un site de production laitière en bio et transformation </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600">
                          <a:solidFill>
                            <a:schemeClr val="tx1"/>
                          </a:solidFill>
                          <a:latin typeface="Arial Narrow"/>
                          <a:ea typeface="Times New Roman"/>
                          <a:cs typeface="Times New Roman"/>
                        </a:rPr>
                        <a:t>Bernard Gaborit (49) </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50">
                <a:tc>
                  <a:txBody>
                    <a:bodyPr/>
                    <a:lstStyle/>
                    <a:p>
                      <a:pPr>
                        <a:spcAft>
                          <a:spcPts val="0"/>
                        </a:spcAft>
                      </a:pPr>
                      <a:r>
                        <a:rPr lang="fr-FR" sz="1600">
                          <a:solidFill>
                            <a:schemeClr val="tx1"/>
                          </a:solidFill>
                          <a:latin typeface="Arial Narrow"/>
                          <a:ea typeface="Times New Roman"/>
                          <a:cs typeface="Times New Roman"/>
                        </a:rPr>
                        <a:t>Exemple industriel 2 : Coopérative Terrena  « Le Bio une diversification »   </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600">
                          <a:solidFill>
                            <a:schemeClr val="tx1"/>
                          </a:solidFill>
                          <a:latin typeface="Arial Narrow"/>
                          <a:ea typeface="Times New Roman"/>
                          <a:cs typeface="Times New Roman"/>
                        </a:rPr>
                        <a:t>Gilles Rambault  </a:t>
                      </a:r>
                      <a:endParaRPr lang="fr-FR" sz="1600">
                        <a:solidFill>
                          <a:schemeClr val="tx1"/>
                        </a:solidFill>
                        <a:latin typeface="Comic Sans MS"/>
                        <a:ea typeface="Times New Roman"/>
                        <a:cs typeface="Times New Roman"/>
                      </a:endParaRPr>
                    </a:p>
                    <a:p>
                      <a:pPr>
                        <a:spcAft>
                          <a:spcPts val="0"/>
                        </a:spcAft>
                      </a:pPr>
                      <a:r>
                        <a:rPr lang="fr-FR" sz="1600">
                          <a:solidFill>
                            <a:schemeClr val="tx1"/>
                          </a:solidFill>
                          <a:latin typeface="Arial Narrow"/>
                          <a:ea typeface="Times New Roman"/>
                          <a:cs typeface="Times New Roman"/>
                        </a:rPr>
                        <a:t>Terrena</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50">
                <a:tc>
                  <a:txBody>
                    <a:bodyPr/>
                    <a:lstStyle/>
                    <a:p>
                      <a:pPr>
                        <a:spcAft>
                          <a:spcPts val="0"/>
                        </a:spcAft>
                      </a:pPr>
                      <a:r>
                        <a:rPr lang="fr-FR" sz="1600">
                          <a:solidFill>
                            <a:schemeClr val="tx1"/>
                          </a:solidFill>
                          <a:latin typeface="Arial Narrow"/>
                          <a:ea typeface="Times New Roman"/>
                          <a:cs typeface="Times New Roman"/>
                        </a:rPr>
                        <a:t>Travail par groupe  sur transposition recette conventionnelle en bio</a:t>
                      </a:r>
                      <a:endParaRPr lang="fr-FR" sz="160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600" dirty="0">
                          <a:solidFill>
                            <a:schemeClr val="tx1"/>
                          </a:solidFill>
                          <a:latin typeface="Arial Narrow"/>
                          <a:ea typeface="Times New Roman"/>
                          <a:cs typeface="Times New Roman"/>
                        </a:rPr>
                        <a:t>Bernard Onno</a:t>
                      </a:r>
                      <a:endParaRPr lang="fr-FR" sz="1600" dirty="0">
                        <a:solidFill>
                          <a:schemeClr val="tx1"/>
                        </a:solidFill>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0105" y="177800"/>
            <a:ext cx="8185895" cy="1143000"/>
          </a:xfrm>
        </p:spPr>
        <p:txBody>
          <a:bodyPr/>
          <a:lstStyle/>
          <a:p>
            <a:r>
              <a:rPr lang="fr-FR" sz="3600" dirty="0" smtClean="0"/>
              <a:t>Gestion environnementale et développement durable</a:t>
            </a:r>
            <a:endParaRPr lang="fr-FR" sz="3600" dirty="0"/>
          </a:p>
        </p:txBody>
      </p:sp>
      <p:sp>
        <p:nvSpPr>
          <p:cNvPr id="3" name="Espace réservé du contenu 2"/>
          <p:cNvSpPr>
            <a:spLocks noGrp="1"/>
          </p:cNvSpPr>
          <p:nvPr>
            <p:ph idx="1"/>
          </p:nvPr>
        </p:nvSpPr>
        <p:spPr>
          <a:xfrm>
            <a:off x="772861" y="1600201"/>
            <a:ext cx="8917239" cy="4525963"/>
          </a:xfrm>
        </p:spPr>
        <p:txBody>
          <a:bodyPr/>
          <a:lstStyle/>
          <a:p>
            <a:r>
              <a:rPr lang="fr-FR" dirty="0" smtClean="0"/>
              <a:t>ING2 : Efficacité énergétique (15h)</a:t>
            </a:r>
          </a:p>
          <a:p>
            <a:r>
              <a:rPr lang="fr-FR" dirty="0" smtClean="0"/>
              <a:t>ING3 : </a:t>
            </a:r>
          </a:p>
          <a:p>
            <a:pPr lvl="1"/>
            <a:r>
              <a:rPr lang="fr-FR" dirty="0" smtClean="0"/>
              <a:t>Orientation Qualité-Sécurité-Environnement : </a:t>
            </a:r>
          </a:p>
          <a:p>
            <a:pPr lvl="2"/>
            <a:r>
              <a:rPr lang="fr-FR" dirty="0" smtClean="0"/>
              <a:t>Gestion environnementale et développement durable (20h)</a:t>
            </a:r>
          </a:p>
          <a:p>
            <a:pPr lvl="1"/>
            <a:r>
              <a:rPr lang="fr-FR" dirty="0" smtClean="0"/>
              <a:t>Orientation Ingénierie des Système de Production Alimentaire</a:t>
            </a:r>
          </a:p>
          <a:p>
            <a:pPr lvl="2"/>
            <a:r>
              <a:rPr lang="fr-FR" dirty="0" smtClean="0"/>
              <a:t>Eco conception d’installations industrielles (30h): </a:t>
            </a:r>
            <a:r>
              <a:rPr lang="fr-FR" i="1" dirty="0" smtClean="0"/>
              <a:t>Savoir intégrer dans la démarche l’impact environnemental des procédés et des produits (analyse de cycle de vie)</a:t>
            </a:r>
          </a:p>
          <a:p>
            <a:pPr lvl="2"/>
            <a:endParaRPr lang="fr-FR" dirty="0" smtClean="0"/>
          </a:p>
          <a:p>
            <a:pPr lvl="2"/>
            <a:endParaRPr lang="fr-FR" dirty="0"/>
          </a:p>
        </p:txBody>
      </p:sp>
    </p:spTree>
  </p:cSld>
  <p:clrMapOvr>
    <a:masterClrMapping/>
  </p:clrMapOvr>
  <p:transition>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Projets réalisés par les étudiants</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Projets interdisciplinaires ING2 (50h)</a:t>
            </a:r>
          </a:p>
          <a:p>
            <a:pPr lvl="1"/>
            <a:r>
              <a:rPr lang="fr-FR" dirty="0" smtClean="0"/>
              <a:t>Comparaison de la qualité des œufs pour le consommateur en fonction du mode d'élevage des poules pondeuses</a:t>
            </a:r>
          </a:p>
          <a:p>
            <a:pPr lvl="1"/>
            <a:r>
              <a:rPr lang="fr-FR" dirty="0" smtClean="0"/>
              <a:t>Glace bio au lait de brebis</a:t>
            </a:r>
          </a:p>
          <a:p>
            <a:pPr lvl="1"/>
            <a:r>
              <a:rPr lang="fr-FR" dirty="0" smtClean="0"/>
              <a:t>Les plats cuisinés à base de viande et de légume bio : problématique « technique », de formulation, marketing , ou image du consommateur ?  </a:t>
            </a:r>
          </a:p>
          <a:p>
            <a:pPr lvl="1"/>
            <a:r>
              <a:rPr lang="fr-FR" dirty="0" smtClean="0"/>
              <a:t>Diversification des logos de l'agriculture biologique et impact sur les consommateurs</a:t>
            </a:r>
          </a:p>
          <a:p>
            <a:pPr lvl="1"/>
            <a:r>
              <a:rPr lang="fr-FR" dirty="0" smtClean="0"/>
              <a:t>Les AMAP: </a:t>
            </a:r>
          </a:p>
          <a:p>
            <a:pPr lvl="2"/>
            <a:r>
              <a:rPr lang="fr-FR" dirty="0" smtClean="0"/>
              <a:t>Le consommateur et les AMAP</a:t>
            </a:r>
          </a:p>
          <a:p>
            <a:pPr lvl="2"/>
            <a:r>
              <a:rPr lang="fr-FR" dirty="0" smtClean="0"/>
              <a:t>le point de vue des producteurs</a:t>
            </a:r>
          </a:p>
          <a:p>
            <a:r>
              <a:rPr lang="fr-FR" dirty="0" smtClean="0"/>
              <a:t>Projet ING3 (300h)</a:t>
            </a:r>
          </a:p>
          <a:p>
            <a:pPr lvl="1"/>
            <a:r>
              <a:rPr lang="fr-FR" dirty="0" smtClean="0"/>
              <a:t>purée de pommes bio pour la restauration collective (partenariat avec le GAB44 et Manger Bio 44) </a:t>
            </a:r>
          </a:p>
          <a:p>
            <a:pPr lvl="1"/>
            <a:r>
              <a:rPr lang="fr-FR" dirty="0" smtClean="0"/>
              <a:t>produits laitiers bio (partenariat avec </a:t>
            </a:r>
            <a:r>
              <a:rPr lang="fr-FR" dirty="0" err="1" smtClean="0"/>
              <a:t>ue</a:t>
            </a:r>
            <a:r>
              <a:rPr lang="fr-FR" dirty="0" smtClean="0"/>
              <a:t> producteur transformateur)</a:t>
            </a:r>
            <a:endParaRPr lang="fr-FR" dirty="0"/>
          </a:p>
        </p:txBody>
      </p:sp>
    </p:spTree>
  </p:cSld>
  <p:clrMapOvr>
    <a:masterClrMapping/>
  </p:clrMapOvr>
  <p:transition>
    <p:strips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Stages en entreprise </a:t>
            </a:r>
            <a:endParaRPr lang="fr-FR" dirty="0"/>
          </a:p>
        </p:txBody>
      </p:sp>
      <p:sp>
        <p:nvSpPr>
          <p:cNvPr id="3" name="Espace réservé du contenu 2"/>
          <p:cNvSpPr>
            <a:spLocks noGrp="1"/>
          </p:cNvSpPr>
          <p:nvPr>
            <p:ph idx="1"/>
          </p:nvPr>
        </p:nvSpPr>
        <p:spPr>
          <a:xfrm>
            <a:off x="772861" y="1600201"/>
            <a:ext cx="8929939" cy="4525963"/>
          </a:xfrm>
        </p:spPr>
        <p:txBody>
          <a:bodyPr/>
          <a:lstStyle/>
          <a:p>
            <a:r>
              <a:rPr lang="fr-FR" dirty="0" smtClean="0"/>
              <a:t>Ingénieur par apprentissage :</a:t>
            </a:r>
          </a:p>
          <a:p>
            <a:pPr lvl="1"/>
            <a:r>
              <a:rPr lang="fr-FR" dirty="0" smtClean="0"/>
              <a:t>Saveurs et Nature : fabrication de chocolats Bio </a:t>
            </a:r>
          </a:p>
          <a:p>
            <a:pPr lvl="1"/>
            <a:r>
              <a:rPr lang="fr-FR" dirty="0" smtClean="0"/>
              <a:t>Nature et aliment : préparations instantanées </a:t>
            </a:r>
            <a:br>
              <a:rPr lang="fr-FR" dirty="0" smtClean="0"/>
            </a:br>
            <a:r>
              <a:rPr lang="fr-FR" sz="1600" i="1" dirty="0" smtClean="0"/>
              <a:t>(présence de la responsable de production au conseil de perfectionnement de la filière ingénieur)</a:t>
            </a:r>
          </a:p>
          <a:p>
            <a:r>
              <a:rPr lang="fr-FR" dirty="0" smtClean="0"/>
              <a:t>Stage ING3 (6 mois)</a:t>
            </a:r>
          </a:p>
          <a:p>
            <a:pPr lvl="1"/>
            <a:r>
              <a:rPr lang="fr-FR" dirty="0" err="1" smtClean="0"/>
              <a:t>Biofournil</a:t>
            </a:r>
            <a:r>
              <a:rPr lang="fr-FR" smtClean="0"/>
              <a:t> </a:t>
            </a:r>
            <a:r>
              <a:rPr lang="fr-FR" sz="1600" i="1" smtClean="0"/>
              <a:t>(</a:t>
            </a:r>
            <a:r>
              <a:rPr lang="fr-FR" sz="1600" i="1" dirty="0" smtClean="0"/>
              <a:t>présence du PDG au CA d’Oniris)</a:t>
            </a:r>
          </a:p>
          <a:p>
            <a:pPr lvl="1"/>
            <a:r>
              <a:rPr lang="fr-FR" dirty="0" err="1" smtClean="0"/>
              <a:t>Biocoop</a:t>
            </a:r>
            <a:endParaRPr lang="fr-FR" dirty="0" smtClean="0"/>
          </a:p>
          <a:p>
            <a:pPr lvl="1"/>
            <a:r>
              <a:rPr lang="fr-FR" dirty="0" err="1" smtClean="0"/>
              <a:t>Lea</a:t>
            </a:r>
            <a:r>
              <a:rPr lang="fr-FR" dirty="0" smtClean="0"/>
              <a:t> nature</a:t>
            </a:r>
            <a:endParaRPr lang="fr-FR" dirty="0"/>
          </a:p>
        </p:txBody>
      </p:sp>
    </p:spTree>
  </p:cSld>
  <p:clrMapOvr>
    <a:masterClrMapping/>
  </p:clrMapOvr>
  <p:transition>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Formation vétérinaire</a:t>
            </a:r>
            <a:endParaRPr lang="fr-FR" dirty="0"/>
          </a:p>
        </p:txBody>
      </p:sp>
      <p:sp>
        <p:nvSpPr>
          <p:cNvPr id="3" name="Espace réservé du contenu 2"/>
          <p:cNvSpPr>
            <a:spLocks noGrp="1"/>
          </p:cNvSpPr>
          <p:nvPr>
            <p:ph idx="1"/>
          </p:nvPr>
        </p:nvSpPr>
        <p:spPr>
          <a:xfrm>
            <a:off x="772861" y="1295401"/>
            <a:ext cx="8637839" cy="5372099"/>
          </a:xfrm>
        </p:spPr>
        <p:txBody>
          <a:bodyPr>
            <a:normAutofit fontScale="77500" lnSpcReduction="20000"/>
          </a:bodyPr>
          <a:lstStyle/>
          <a:p>
            <a:r>
              <a:rPr lang="fr-FR" dirty="0" smtClean="0"/>
              <a:t>1A : </a:t>
            </a:r>
          </a:p>
          <a:p>
            <a:pPr lvl="1"/>
            <a:r>
              <a:rPr lang="fr-FR" dirty="0" smtClean="0"/>
              <a:t>Les modèles alternatifs de production agricole (2h)</a:t>
            </a:r>
          </a:p>
          <a:p>
            <a:pPr lvl="1"/>
            <a:r>
              <a:rPr lang="fr-FR" dirty="0" smtClean="0"/>
              <a:t>Comparaison de plusieurs modèles de production alimentaire : agriculture conventionnelle, raisonnée, biologique, certifiée, labellisée, vente directe, … (2h)</a:t>
            </a:r>
          </a:p>
          <a:p>
            <a:r>
              <a:rPr lang="fr-FR" dirty="0" smtClean="0"/>
              <a:t>2A : </a:t>
            </a:r>
          </a:p>
          <a:p>
            <a:pPr lvl="1"/>
            <a:r>
              <a:rPr lang="fr-FR" dirty="0" smtClean="0"/>
              <a:t>les traitements utilisables en élevage "bio" ( 1h) </a:t>
            </a:r>
          </a:p>
          <a:p>
            <a:pPr lvl="1"/>
            <a:endParaRPr lang="fr-FR" dirty="0" smtClean="0"/>
          </a:p>
          <a:p>
            <a:r>
              <a:rPr lang="fr-FR" dirty="0" smtClean="0"/>
              <a:t>4A : rotation « animaux d’élevage » </a:t>
            </a:r>
          </a:p>
          <a:p>
            <a:pPr lvl="1"/>
            <a:r>
              <a:rPr lang="fr-FR" dirty="0" smtClean="0"/>
              <a:t>mise en pratique dans les élevages bio de la région </a:t>
            </a:r>
          </a:p>
          <a:p>
            <a:pPr lvl="1"/>
            <a:r>
              <a:rPr lang="fr-FR" dirty="0" smtClean="0"/>
              <a:t>sensibilisation au médicament « naturel » ET « sans danger »</a:t>
            </a:r>
          </a:p>
          <a:p>
            <a:pPr lvl="1"/>
            <a:endParaRPr lang="fr-FR" dirty="0" smtClean="0"/>
          </a:p>
          <a:p>
            <a:r>
              <a:rPr lang="fr-FR" sz="2600" i="1" dirty="0" smtClean="0"/>
              <a:t>Existence d’une UV optionnelle jusqu’en 2007 (rénovation de la formation) : 17h</a:t>
            </a:r>
          </a:p>
          <a:p>
            <a:r>
              <a:rPr lang="fr-FR" sz="2600" i="1" dirty="0" smtClean="0"/>
              <a:t>Un article paru dans « la voix </a:t>
            </a:r>
            <a:r>
              <a:rPr lang="fr-FR" sz="2600" i="1" dirty="0" err="1" smtClean="0"/>
              <a:t>biolactée</a:t>
            </a:r>
            <a:r>
              <a:rPr lang="fr-FR" sz="2600" i="1" dirty="0" smtClean="0"/>
              <a:t> » (groupement </a:t>
            </a:r>
            <a:r>
              <a:rPr lang="fr-FR" sz="2600" i="1" dirty="0" err="1" smtClean="0"/>
              <a:t>Biolait</a:t>
            </a:r>
            <a:r>
              <a:rPr lang="fr-FR" sz="2600" i="1" dirty="0" smtClean="0"/>
              <a:t>) en décembre</a:t>
            </a:r>
            <a:endParaRPr lang="fr-FR" sz="2600" i="1" dirty="0"/>
          </a:p>
        </p:txBody>
      </p:sp>
    </p:spTree>
  </p:cSld>
  <p:clrMapOvr>
    <a:masterClrMapping/>
  </p:clrMapOvr>
  <p:transition>
    <p:strips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Thèses d’exercice vétérinaire</a:t>
            </a:r>
            <a:endParaRPr lang="fr-FR" dirty="0"/>
          </a:p>
        </p:txBody>
      </p:sp>
      <p:sp>
        <p:nvSpPr>
          <p:cNvPr id="6" name="Espace réservé du contenu 5"/>
          <p:cNvSpPr>
            <a:spLocks noGrp="1"/>
          </p:cNvSpPr>
          <p:nvPr>
            <p:ph idx="1"/>
          </p:nvPr>
        </p:nvSpPr>
        <p:spPr/>
        <p:txBody>
          <a:bodyPr>
            <a:normAutofit fontScale="62500" lnSpcReduction="20000"/>
          </a:bodyPr>
          <a:lstStyle/>
          <a:p>
            <a:r>
              <a:rPr lang="fr-FR" dirty="0" smtClean="0"/>
              <a:t>DORSO Y., 2001. Thérapeutique en agriculture biologique : mise au point d'un logiciel d'aide à la prescription vétérinaire</a:t>
            </a:r>
          </a:p>
          <a:p>
            <a:r>
              <a:rPr lang="fr-FR" dirty="0" smtClean="0"/>
              <a:t>DEBERT A. 2001. Traitement des mammites en élevage biologique : essai sur le terrain d'une huile essentielle</a:t>
            </a:r>
          </a:p>
          <a:p>
            <a:r>
              <a:rPr lang="fr-FR" dirty="0" smtClean="0"/>
              <a:t>ULVOAS P., 2002. Les thérapeutiques "alternatives" en médecine vétérinaire</a:t>
            </a:r>
          </a:p>
          <a:p>
            <a:r>
              <a:rPr lang="fr-FR" dirty="0" smtClean="0"/>
              <a:t>MASSON H., 2006. Enquête sur le traitement des mammites cliniques en Agriculture Biologique en Bretagne – utilisation de l'aromathérapie. Thèse DV, Nantes.</a:t>
            </a:r>
          </a:p>
          <a:p>
            <a:r>
              <a:rPr lang="fr-FR" dirty="0" smtClean="0"/>
              <a:t>LESOT H., 2007. Essai thérapeutique d’un mélange de trois huiles essentielles par voie </a:t>
            </a:r>
            <a:r>
              <a:rPr lang="fr-FR" dirty="0" err="1" smtClean="0"/>
              <a:t>intramammaire</a:t>
            </a:r>
            <a:r>
              <a:rPr lang="fr-FR" dirty="0" smtClean="0"/>
              <a:t> sur les mammites cliniques en élevage agrobiologique. </a:t>
            </a:r>
          </a:p>
          <a:p>
            <a:r>
              <a:rPr lang="fr-FR" dirty="0" err="1" smtClean="0"/>
              <a:t>Harlet</a:t>
            </a:r>
            <a:r>
              <a:rPr lang="fr-FR" dirty="0" smtClean="0"/>
              <a:t> M., 2012. Mammites de la vache laitière : étude de l'efficacité d'un mélange d'huiles essentielles par application cutanée locale dans 34 élevages bretons</a:t>
            </a:r>
            <a:br>
              <a:rPr lang="fr-FR" dirty="0" smtClean="0"/>
            </a:br>
            <a:endParaRPr lang="fr-FR" dirty="0"/>
          </a:p>
        </p:txBody>
      </p:sp>
    </p:spTree>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Développement durable</a:t>
            </a:r>
            <a:endParaRPr lang="fr-FR" dirty="0"/>
          </a:p>
        </p:txBody>
      </p:sp>
      <p:graphicFrame>
        <p:nvGraphicFramePr>
          <p:cNvPr id="4" name="Espace réservé du contenu 3"/>
          <p:cNvGraphicFramePr>
            <a:graphicFrameLocks noGrp="1"/>
          </p:cNvGraphicFramePr>
          <p:nvPr>
            <p:ph idx="1"/>
          </p:nvPr>
        </p:nvGraphicFramePr>
        <p:xfrm>
          <a:off x="990600" y="1244600"/>
          <a:ext cx="8915400" cy="5799614"/>
        </p:xfrm>
        <a:graphic>
          <a:graphicData uri="http://schemas.openxmlformats.org/drawingml/2006/table">
            <a:tbl>
              <a:tblPr/>
              <a:tblGrid>
                <a:gridCol w="1816100"/>
                <a:gridCol w="6228974"/>
                <a:gridCol w="435163"/>
                <a:gridCol w="435163"/>
              </a:tblGrid>
              <a:tr h="495300">
                <a:tc>
                  <a:txBody>
                    <a:bodyPr/>
                    <a:lstStyle/>
                    <a:p>
                      <a:pPr>
                        <a:spcAft>
                          <a:spcPts val="0"/>
                        </a:spcAft>
                      </a:pPr>
                      <a:r>
                        <a:rPr lang="fr-FR" sz="1400" dirty="0">
                          <a:latin typeface="Cambria"/>
                          <a:ea typeface="Calibri"/>
                          <a:cs typeface="Times New Roman"/>
                        </a:rPr>
                        <a:t>Intitulé de l’UV</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400">
                          <a:latin typeface="Cambria"/>
                          <a:ea typeface="Calibri"/>
                          <a:cs typeface="Times New Roman"/>
                        </a:rPr>
                        <a:t>Intitulés des CM (cours magistraux), TD (travaux dirigés), TP (travaux pratiques) et TC (travaux cliniques)</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CM</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TD/TP/TC</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9134">
                <a:tc rowSpan="2">
                  <a:txBody>
                    <a:bodyPr/>
                    <a:lstStyle/>
                    <a:p>
                      <a:pPr>
                        <a:spcAft>
                          <a:spcPts val="0"/>
                        </a:spcAft>
                      </a:pPr>
                      <a:r>
                        <a:rPr lang="fr-FR" sz="1400" dirty="0" smtClean="0">
                          <a:latin typeface="Cambria"/>
                          <a:ea typeface="Calibri"/>
                          <a:cs typeface="Times New Roman"/>
                        </a:rPr>
                        <a:t>1A :Animal</a:t>
                      </a:r>
                      <a:r>
                        <a:rPr lang="fr-FR" sz="1400" dirty="0">
                          <a:latin typeface="Cambria"/>
                          <a:ea typeface="Calibri"/>
                          <a:cs typeface="Times New Roman"/>
                        </a:rPr>
                        <a:t>, écosystèmes et territoires</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fr-FR" sz="1400" b="1" dirty="0">
                          <a:latin typeface="Cambria"/>
                          <a:ea typeface="Calibri"/>
                          <a:cs typeface="Times New Roman"/>
                        </a:rPr>
                        <a:t>Module « développement durable – Ecologie, agro-écosystèmes et activités humaines »</a:t>
                      </a:r>
                      <a:endParaRPr lang="fr-FR" sz="1400" dirty="0">
                        <a:latin typeface="Cambria"/>
                        <a:ea typeface="Cambria"/>
                        <a:cs typeface="Times New Roman"/>
                      </a:endParaRPr>
                    </a:p>
                    <a:p>
                      <a:pPr>
                        <a:spcAft>
                          <a:spcPts val="0"/>
                        </a:spcAft>
                      </a:pPr>
                      <a:r>
                        <a:rPr lang="fr-FR" sz="1400" dirty="0">
                          <a:latin typeface="Cambria"/>
                          <a:ea typeface="Cambria"/>
                          <a:cs typeface="Times New Roman"/>
                        </a:rPr>
                        <a:t>Définition du développement durable avec ses trois composantes</a:t>
                      </a:r>
                    </a:p>
                    <a:p>
                      <a:pPr>
                        <a:spcAft>
                          <a:spcPts val="0"/>
                        </a:spcAft>
                      </a:pPr>
                      <a:r>
                        <a:rPr lang="fr-FR" sz="1400" dirty="0">
                          <a:latin typeface="Cambria"/>
                          <a:ea typeface="Cambria"/>
                          <a:cs typeface="Times New Roman"/>
                        </a:rPr>
                        <a:t>Politiques agricoles - Modèles alternatifs de production agricole</a:t>
                      </a:r>
                    </a:p>
                    <a:p>
                      <a:pPr>
                        <a:spcAft>
                          <a:spcPts val="0"/>
                        </a:spcAft>
                      </a:pPr>
                      <a:r>
                        <a:rPr lang="fr-FR" sz="1400" dirty="0" smtClean="0">
                          <a:latin typeface="Cambria"/>
                          <a:ea typeface="Cambria"/>
                          <a:cs typeface="Times New Roman"/>
                        </a:rPr>
                        <a:t>Fonctionnement </a:t>
                      </a:r>
                      <a:r>
                        <a:rPr lang="fr-FR" sz="1400" dirty="0">
                          <a:latin typeface="Cambria"/>
                          <a:ea typeface="Cambria"/>
                          <a:cs typeface="Times New Roman"/>
                        </a:rPr>
                        <a:t>d'un écosystème : étude de l'exemple bocage agricole </a:t>
                      </a:r>
                    </a:p>
                    <a:p>
                      <a:pPr>
                        <a:spcAft>
                          <a:spcPts val="0"/>
                        </a:spcAft>
                      </a:pPr>
                      <a:r>
                        <a:rPr lang="fr-FR" sz="1400" dirty="0">
                          <a:latin typeface="Cambria"/>
                          <a:ea typeface="Cambria"/>
                          <a:cs typeface="Calibri"/>
                        </a:rPr>
                        <a:t>Biologie générale de l'Abeille et importance économique des pollinisateurs</a:t>
                      </a:r>
                      <a:endParaRPr lang="fr-FR" sz="1400" dirty="0">
                        <a:latin typeface="Cambria"/>
                        <a:ea typeface="Cambria"/>
                        <a:cs typeface="Times New Roman"/>
                      </a:endParaRPr>
                    </a:p>
                    <a:p>
                      <a:pPr>
                        <a:spcAft>
                          <a:spcPts val="0"/>
                        </a:spcAft>
                      </a:pPr>
                      <a:r>
                        <a:rPr lang="fr-FR" sz="1400" dirty="0">
                          <a:latin typeface="Cambria"/>
                          <a:ea typeface="Cambria"/>
                          <a:cs typeface="Times New Roman"/>
                        </a:rPr>
                        <a:t>Changement global : modification des habitats, agriculture et biodiversité, gestion des espaces pour le maintien de la </a:t>
                      </a:r>
                      <a:r>
                        <a:rPr lang="fr-FR" sz="1400" dirty="0" smtClean="0">
                          <a:latin typeface="Cambria"/>
                          <a:ea typeface="Cambria"/>
                          <a:cs typeface="Times New Roman"/>
                        </a:rPr>
                        <a:t>biodiversité</a:t>
                      </a:r>
                      <a:endParaRPr lang="fr-FR" sz="1400" dirty="0">
                        <a:latin typeface="Cambria"/>
                        <a:ea typeface="Cambria"/>
                        <a:cs typeface="Times New Roman"/>
                      </a:endParaRPr>
                    </a:p>
                    <a:p>
                      <a:pPr>
                        <a:spcAft>
                          <a:spcPts val="0"/>
                        </a:spcAft>
                      </a:pPr>
                      <a:r>
                        <a:rPr lang="fr-FR" sz="1400" dirty="0">
                          <a:latin typeface="Cambria"/>
                          <a:ea typeface="Cambria"/>
                          <a:cs typeface="Times New Roman"/>
                        </a:rPr>
                        <a:t>Notions de droit de l’environnement (espèces sauvages, espaces naturels)</a:t>
                      </a: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indent="-15875" algn="ctr">
                        <a:spcAft>
                          <a:spcPts val="0"/>
                        </a:spcAft>
                      </a:pPr>
                      <a:r>
                        <a:rPr lang="fr-FR" sz="1400">
                          <a:latin typeface="Cambria"/>
                          <a:ea typeface="Calibri"/>
                          <a:cs typeface="Times New Roman"/>
                        </a:rPr>
                        <a:t>11</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6</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9784">
                <a:tc vMerge="1">
                  <a:txBody>
                    <a:bodyPr/>
                    <a:lstStyle/>
                    <a:p>
                      <a:endParaRPr lang="fr-FR"/>
                    </a:p>
                  </a:txBody>
                  <a:tcPr/>
                </a:tc>
                <a:tc>
                  <a:txBody>
                    <a:bodyPr/>
                    <a:lstStyle/>
                    <a:p>
                      <a:pPr>
                        <a:spcAft>
                          <a:spcPts val="0"/>
                        </a:spcAft>
                      </a:pPr>
                      <a:r>
                        <a:rPr lang="fr-FR" sz="1400" b="1" dirty="0">
                          <a:latin typeface="Cambria"/>
                          <a:ea typeface="Calibri"/>
                          <a:cs typeface="Times New Roman"/>
                        </a:rPr>
                        <a:t>Module « vulnérabilités et dérèglements des écosystèmes »</a:t>
                      </a:r>
                      <a:endParaRPr lang="fr-FR" sz="1400" dirty="0">
                        <a:latin typeface="Cambria"/>
                        <a:ea typeface="Cambria"/>
                        <a:cs typeface="Times New Roman"/>
                      </a:endParaRPr>
                    </a:p>
                    <a:p>
                      <a:pPr>
                        <a:spcAft>
                          <a:spcPts val="0"/>
                        </a:spcAft>
                      </a:pPr>
                      <a:r>
                        <a:rPr lang="fr-FR" sz="1400" dirty="0">
                          <a:latin typeface="Cambria"/>
                          <a:ea typeface="Calibri"/>
                          <a:cs typeface="Times New Roman"/>
                        </a:rPr>
                        <a:t>Pollution chimique et biologique, évaluation et gestion du risque de pollution, cadre réglementaire pour la gestion des déjections animales</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7</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6</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522">
                <a:tc>
                  <a:txBody>
                    <a:bodyPr/>
                    <a:lstStyle/>
                    <a:p>
                      <a:pPr>
                        <a:spcAft>
                          <a:spcPts val="0"/>
                        </a:spcAft>
                      </a:pPr>
                      <a:r>
                        <a:rPr lang="fr-FR" sz="1400" i="1" dirty="0" smtClean="0">
                          <a:latin typeface="Cambria"/>
                          <a:ea typeface="Cambria"/>
                          <a:cs typeface="Times New Roman"/>
                        </a:rPr>
                        <a:t>1A :Animal </a:t>
                      </a:r>
                      <a:r>
                        <a:rPr lang="fr-FR" sz="1400" i="1" dirty="0">
                          <a:latin typeface="Cambria"/>
                          <a:ea typeface="Cambria"/>
                          <a:cs typeface="Times New Roman"/>
                        </a:rPr>
                        <a:t>domestique, génétique et bien-</a:t>
                      </a:r>
                      <a:r>
                        <a:rPr lang="fr-FR" sz="1400" i="1" dirty="0" err="1">
                          <a:latin typeface="Cambria"/>
                          <a:ea typeface="Cambria"/>
                          <a:cs typeface="Times New Roman"/>
                        </a:rPr>
                        <a:t>traitance</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400" i="1" dirty="0">
                          <a:latin typeface="Cambria"/>
                          <a:ea typeface="Cambria"/>
                          <a:cs typeface="Times New Roman"/>
                        </a:rPr>
                        <a:t>Ethologie animale et bien-être des animaux élevés par </a:t>
                      </a:r>
                      <a:r>
                        <a:rPr lang="fr-FR" sz="1400" i="1" dirty="0" smtClean="0">
                          <a:latin typeface="Cambria"/>
                          <a:ea typeface="Cambria"/>
                          <a:cs typeface="Times New Roman"/>
                        </a:rPr>
                        <a:t>l'homme</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i="1">
                          <a:latin typeface="Cambria"/>
                          <a:ea typeface="Calibri"/>
                          <a:cs typeface="Times New Roman"/>
                        </a:rPr>
                        <a:t>11</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i="1">
                          <a:latin typeface="Cambria"/>
                          <a:ea typeface="Calibri"/>
                          <a:cs typeface="Times New Roman"/>
                        </a:rPr>
                        <a:t>10</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153">
                <a:tc>
                  <a:txBody>
                    <a:bodyPr/>
                    <a:lstStyle/>
                    <a:p>
                      <a:pPr>
                        <a:spcAft>
                          <a:spcPts val="0"/>
                        </a:spcAft>
                      </a:pPr>
                      <a:r>
                        <a:rPr lang="fr-FR" sz="1400" dirty="0" smtClean="0">
                          <a:latin typeface="Cambria"/>
                          <a:ea typeface="Calibri"/>
                          <a:cs typeface="Times New Roman"/>
                        </a:rPr>
                        <a:t>2A: Pharmacologie </a:t>
                      </a:r>
                      <a:r>
                        <a:rPr lang="fr-FR" sz="1400" dirty="0">
                          <a:latin typeface="Cambria"/>
                          <a:ea typeface="Calibri"/>
                          <a:cs typeface="Times New Roman"/>
                        </a:rPr>
                        <a:t>et toxicologie</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400">
                          <a:latin typeface="Cambria"/>
                          <a:ea typeface="Cambria"/>
                          <a:cs typeface="Times New Roman"/>
                        </a:rPr>
                        <a:t>Rapport bénéfice/risque des médicaments pour l’animal cible, l’homme (utilisateur et consommateur de denrées d’origine animale) et les écosystèmes.</a:t>
                      </a: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5</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6</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522">
                <a:tc>
                  <a:txBody>
                    <a:bodyPr/>
                    <a:lstStyle/>
                    <a:p>
                      <a:pPr>
                        <a:spcAft>
                          <a:spcPts val="0"/>
                        </a:spcAft>
                      </a:pPr>
                      <a:r>
                        <a:rPr lang="fr-FR" sz="1400" dirty="0" smtClean="0">
                          <a:latin typeface="Cambria"/>
                          <a:ea typeface="Calibri"/>
                          <a:cs typeface="Times New Roman"/>
                        </a:rPr>
                        <a:t>2A Dangers </a:t>
                      </a:r>
                      <a:r>
                        <a:rPr lang="fr-FR" sz="1400" dirty="0">
                          <a:latin typeface="Cambria"/>
                          <a:ea typeface="Calibri"/>
                          <a:cs typeface="Times New Roman"/>
                        </a:rPr>
                        <a:t>pour la santé publique</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FR" sz="1400">
                          <a:latin typeface="Cambria"/>
                          <a:ea typeface="Cambria"/>
                          <a:cs typeface="Comic Sans MS"/>
                        </a:rPr>
                        <a:t>Bases de l</a:t>
                      </a:r>
                      <a:r>
                        <a:rPr lang="fr-FR" sz="1400">
                          <a:latin typeface="Cambria"/>
                          <a:ea typeface="MS PGothic"/>
                          <a:cs typeface="MS PGothic"/>
                        </a:rPr>
                        <a:t>’</a:t>
                      </a:r>
                      <a:r>
                        <a:rPr lang="fr-FR" sz="1400">
                          <a:latin typeface="Cambria"/>
                          <a:ea typeface="MS PGothic"/>
                          <a:cs typeface="Comic Sans MS"/>
                        </a:rPr>
                        <a:t>analyse des dangers biologiques et chimiques du fait des interfaces homme-animal de production-denrée.</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5</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10</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3045">
                <a:tc>
                  <a:txBody>
                    <a:bodyPr/>
                    <a:lstStyle/>
                    <a:p>
                      <a:pPr>
                        <a:spcAft>
                          <a:spcPts val="0"/>
                        </a:spcAft>
                      </a:pPr>
                      <a:r>
                        <a:rPr lang="fr-FR" sz="1400" dirty="0" smtClean="0">
                          <a:latin typeface="Cambria"/>
                          <a:ea typeface="Calibri"/>
                          <a:cs typeface="Times New Roman"/>
                        </a:rPr>
                        <a:t>3A, 4A et 5A</a:t>
                      </a:r>
                      <a:endParaRPr lang="fr-FR" sz="1400" dirty="0">
                        <a:latin typeface="Cambria"/>
                        <a:ea typeface="Calibri"/>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400" dirty="0">
                          <a:latin typeface="Cambria"/>
                          <a:ea typeface="Calibri"/>
                          <a:cs typeface="Times New Roman"/>
                        </a:rPr>
                        <a:t>Aspects appliqués du développement durable chez les animaux de production (ruminants, porcs, volailles, lapins, poissons et abeilles), les équidés, les animaux de compagnie et la faune sauvage dans les différentes UV et séquences </a:t>
                      </a:r>
                      <a:r>
                        <a:rPr lang="fr-FR" sz="1400" dirty="0" smtClean="0">
                          <a:latin typeface="Cambria"/>
                          <a:ea typeface="Calibri"/>
                          <a:cs typeface="Times New Roman"/>
                        </a:rPr>
                        <a:t>cliniques;</a:t>
                      </a:r>
                      <a:r>
                        <a:rPr lang="fr-FR" sz="1400" baseline="0" dirty="0" smtClean="0">
                          <a:latin typeface="Cambria"/>
                          <a:ea typeface="Calibri"/>
                          <a:cs typeface="Times New Roman"/>
                        </a:rPr>
                        <a:t> </a:t>
                      </a:r>
                      <a:r>
                        <a:rPr lang="fr-FR" sz="1400" dirty="0" smtClean="0">
                          <a:latin typeface="Cambria"/>
                          <a:ea typeface="Calibri"/>
                          <a:cs typeface="Times New Roman"/>
                        </a:rPr>
                        <a:t>Abeille </a:t>
                      </a:r>
                      <a:r>
                        <a:rPr lang="fr-FR" sz="1400" dirty="0">
                          <a:latin typeface="Cambria"/>
                          <a:ea typeface="Calibri"/>
                          <a:cs typeface="Times New Roman"/>
                        </a:rPr>
                        <a:t>en tant qu’espèce sentinelle</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2</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400">
                          <a:latin typeface="Cambria"/>
                          <a:ea typeface="Calibri"/>
                          <a:cs typeface="Times New Roman"/>
                        </a:rPr>
                        <a:t>12</a:t>
                      </a:r>
                      <a:endParaRPr lang="fr-FR" sz="140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911">
                <a:tc gridSpan="4">
                  <a:txBody>
                    <a:bodyPr/>
                    <a:lstStyle/>
                    <a:p>
                      <a:pPr algn="ctr">
                        <a:spcAft>
                          <a:spcPts val="0"/>
                        </a:spcAft>
                      </a:pPr>
                      <a:r>
                        <a:rPr lang="fr-FR" sz="1400" b="1" dirty="0">
                          <a:latin typeface="Cambria"/>
                          <a:ea typeface="Calibri"/>
                          <a:cs typeface="Times New Roman"/>
                        </a:rPr>
                        <a:t>Nombre total d’heures par étudiant : 70 h</a:t>
                      </a:r>
                      <a:endParaRPr lang="fr-FR" sz="1400" dirty="0">
                        <a:latin typeface="Cambria"/>
                        <a:ea typeface="Cambria"/>
                        <a:cs typeface="Times New Roman"/>
                      </a:endParaRPr>
                    </a:p>
                  </a:txBody>
                  <a:tcPr marL="30611" marR="306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r>
            </a:tbl>
          </a:graphicData>
        </a:graphic>
      </p:graphicFrame>
    </p:spTree>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Bilan des 2 filières</a:t>
            </a:r>
            <a:endParaRPr lang="fr-FR" dirty="0"/>
          </a:p>
        </p:txBody>
      </p:sp>
      <p:sp>
        <p:nvSpPr>
          <p:cNvPr id="3" name="Espace réservé du contenu 2"/>
          <p:cNvSpPr>
            <a:spLocks noGrp="1"/>
          </p:cNvSpPr>
          <p:nvPr>
            <p:ph idx="1"/>
          </p:nvPr>
        </p:nvSpPr>
        <p:spPr/>
        <p:txBody>
          <a:bodyPr/>
          <a:lstStyle/>
          <a:p>
            <a:pPr lvl="1"/>
            <a:r>
              <a:rPr lang="fr-FR" dirty="0" smtClean="0"/>
              <a:t>une formation très liée aux </a:t>
            </a:r>
            <a:r>
              <a:rPr lang="fr-FR" smtClean="0"/>
              <a:t>thématiques d’excellence </a:t>
            </a:r>
            <a:r>
              <a:rPr lang="fr-FR" dirty="0" smtClean="0"/>
              <a:t>des équipes de recherche :</a:t>
            </a:r>
          </a:p>
          <a:p>
            <a:pPr lvl="2"/>
            <a:r>
              <a:rPr lang="fr-FR" dirty="0" err="1" smtClean="0"/>
              <a:t>Bioépar</a:t>
            </a:r>
            <a:r>
              <a:rPr lang="fr-FR" dirty="0" smtClean="0"/>
              <a:t>  (UMR INRA)</a:t>
            </a:r>
          </a:p>
          <a:p>
            <a:pPr lvl="2"/>
            <a:r>
              <a:rPr lang="fr-FR" dirty="0" err="1" smtClean="0"/>
              <a:t>Largécia</a:t>
            </a:r>
            <a:r>
              <a:rPr lang="fr-FR" dirty="0" smtClean="0"/>
              <a:t> (Economie) : circuits courts, AMAP</a:t>
            </a:r>
          </a:p>
          <a:p>
            <a:pPr lvl="2"/>
            <a:r>
              <a:rPr lang="fr-FR" dirty="0" err="1" smtClean="0"/>
              <a:t>Gepea</a:t>
            </a:r>
            <a:r>
              <a:rPr lang="fr-FR" dirty="0" smtClean="0"/>
              <a:t> (UMR CNRS) : Eco-conception, analyse de cycle de vie</a:t>
            </a:r>
          </a:p>
          <a:p>
            <a:pPr lvl="1"/>
            <a:r>
              <a:rPr lang="fr-FR" dirty="0" smtClean="0"/>
              <a:t>Une couverture régionale importante permettant des visites d’exploitations bio ainsi que d’entreprises de transformation</a:t>
            </a:r>
            <a:endParaRPr lang="fr-FR" dirty="0"/>
          </a:p>
        </p:txBody>
      </p:sp>
    </p:spTree>
  </p:cSld>
  <p:clrMapOvr>
    <a:masterClrMapping/>
  </p:clrMapOvr>
  <p:transition>
    <p:strips dir="rd"/>
  </p:transition>
</p:sld>
</file>

<file path=ppt/theme/theme1.xml><?xml version="1.0" encoding="utf-8"?>
<a:theme xmlns:a="http://schemas.openxmlformats.org/drawingml/2006/main" name="ThemeOnirisFR2">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1045</TotalTime>
  <Words>636</Words>
  <Application>Microsoft Office PowerPoint</Application>
  <PresentationFormat>Format A4 (210 x 297 mm)</PresentationFormat>
  <Paragraphs>129</Paragraphs>
  <Slides>9</Slides>
  <Notes>2</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ThemeOnirisFR2</vt:lpstr>
      <vt:lpstr>Diapositive 1</vt:lpstr>
      <vt:lpstr>Enseignement filière ingénieur </vt:lpstr>
      <vt:lpstr>Gestion environnementale et développement durable</vt:lpstr>
      <vt:lpstr>Projets réalisés par les étudiants</vt:lpstr>
      <vt:lpstr>Stages en entreprise </vt:lpstr>
      <vt:lpstr>Formation vétérinaire</vt:lpstr>
      <vt:lpstr>Thèses d’exercice vétérinaire</vt:lpstr>
      <vt:lpstr>Développement durable</vt:lpstr>
      <vt:lpstr>Bilan des 2 filières</vt:lpstr>
    </vt:vector>
  </TitlesOfParts>
  <Company>ENITIAA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Compaq Customer</dc:creator>
  <cp:lastModifiedBy> </cp:lastModifiedBy>
  <cp:revision>110</cp:revision>
  <cp:lastPrinted>2000-11-10T14:37:37Z</cp:lastPrinted>
  <dcterms:created xsi:type="dcterms:W3CDTF">2000-11-07T13:02:20Z</dcterms:created>
  <dcterms:modified xsi:type="dcterms:W3CDTF">2013-02-18T11:22:16Z</dcterms:modified>
</cp:coreProperties>
</file>