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88" r:id="rId2"/>
    <p:sldId id="281" r:id="rId3"/>
    <p:sldId id="280" r:id="rId4"/>
    <p:sldId id="257" r:id="rId5"/>
    <p:sldId id="290" r:id="rId6"/>
    <p:sldId id="259" r:id="rId7"/>
    <p:sldId id="286" r:id="rId8"/>
    <p:sldId id="260" r:id="rId9"/>
    <p:sldId id="282" r:id="rId10"/>
    <p:sldId id="287" r:id="rId11"/>
    <p:sldId id="273" r:id="rId12"/>
    <p:sldId id="274" r:id="rId13"/>
    <p:sldId id="275" r:id="rId14"/>
    <p:sldId id="276" r:id="rId15"/>
    <p:sldId id="289" r:id="rId16"/>
    <p:sldId id="283" r:id="rId17"/>
    <p:sldId id="284" r:id="rId18"/>
    <p:sldId id="291" r:id="rId19"/>
    <p:sldId id="285" r:id="rId20"/>
  </p:sldIdLst>
  <p:sldSz cx="9144000" cy="6858000" type="screen4x3"/>
  <p:notesSz cx="677545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88" autoAdjust="0"/>
  </p:normalViewPr>
  <p:slideViewPr>
    <p:cSldViewPr>
      <p:cViewPr>
        <p:scale>
          <a:sx n="66" d="100"/>
          <a:sy n="66" d="100"/>
        </p:scale>
        <p:origin x="-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E4193-08BD-47BE-AE63-C0566A126BC3}" type="datetimeFigureOut">
              <a:rPr lang="fr-FR" smtClean="0"/>
              <a:pPr/>
              <a:t>18/02/2013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FDE0A-9F78-45E4-83E7-73C689EF53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4. Pour le lait, est-ce que l’on peut en déduire qu’il y a eu élargissement d’activité ? Parce qu’on voit que l’augmentation des transformateurs laitiers est + forte que celle des collecteurs. C’est aussi pour être sur du +9% du nombre de transfo laitier de la diapo d’après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FD82E-E7F3-4F43-9D1F-B73B53199C2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9674" indent="-229674">
              <a:buAutoNum type="arabicPeriod"/>
            </a:pPr>
            <a:r>
              <a:rPr lang="fr-FR" baseline="0" dirty="0" smtClean="0"/>
              <a:t>Éventuellement intégrer des lignes pour légumes frais et légumes secs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FD82E-E7F3-4F43-9D1F-B73B53199C2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Pas encore de commentaire encore pour les 2 dernières</a:t>
            </a:r>
            <a:r>
              <a:rPr lang="fr-FR" baseline="0" dirty="0" smtClean="0"/>
              <a:t> diapos ! Je t’envois quand j’ai </a:t>
            </a:r>
            <a:r>
              <a:rPr lang="fr-FR" baseline="0" dirty="0" err="1" smtClean="0"/>
              <a:t>qqch</a:t>
            </a:r>
            <a:r>
              <a:rPr lang="fr-FR" baseline="0" smtClean="0"/>
              <a:t> !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FD82E-E7F3-4F43-9D1F-B73B53199C22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 hasCustomPrompt="1"/>
          </p:nvPr>
        </p:nvSpPr>
        <p:spPr>
          <a:xfrm>
            <a:off x="1403648" y="2492896"/>
            <a:ext cx="7406640" cy="1472184"/>
          </a:xfrm>
        </p:spPr>
        <p:txBody>
          <a:bodyPr anchor="b"/>
          <a:lstStyle>
            <a:lvl1pPr algn="ctr">
              <a:defRPr/>
            </a:lvl1pPr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7406640" cy="1224136"/>
          </a:xfrm>
        </p:spPr>
        <p:txBody>
          <a:bodyPr tIns="0"/>
          <a:lstStyle>
            <a:lvl1pPr marL="27432" indent="0" algn="ctr">
              <a:buNone/>
              <a:defRPr sz="2600" i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 dirty="0"/>
          </a:p>
        </p:txBody>
      </p:sp>
      <p:pic>
        <p:nvPicPr>
          <p:cNvPr id="12" name="Image 11" descr="LOGO Agence BIO_HD_trans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24776" y="0"/>
            <a:ext cx="3076552" cy="22048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 l="14688" b="25951"/>
          <a:stretch>
            <a:fillRect/>
          </a:stretch>
        </p:blipFill>
        <p:spPr bwMode="auto">
          <a:xfrm>
            <a:off x="0" y="4725144"/>
            <a:ext cx="313967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2" name="Image 11" descr="LOGO Agence BIO_HD_trans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1909048" cy="1368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 l="14688" b="25951"/>
          <a:stretch>
            <a:fillRect/>
          </a:stretch>
        </p:blipFill>
        <p:spPr bwMode="auto">
          <a:xfrm>
            <a:off x="0" y="5517232"/>
            <a:ext cx="197368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920880" cy="1143000"/>
          </a:xfrm>
        </p:spPr>
        <p:txBody>
          <a:bodyPr/>
          <a:lstStyle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920880" cy="1143000"/>
          </a:xfrm>
        </p:spPr>
        <p:txBody>
          <a:bodyPr/>
          <a:lstStyle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340768"/>
            <a:ext cx="7920880" cy="5400600"/>
          </a:xfrm>
        </p:spPr>
        <p:txBody>
          <a:bodyPr/>
          <a:lstStyle>
            <a:lvl2pPr>
              <a:buFont typeface="Verdana" pitchFamily="34" charset="0"/>
              <a:buChar char="-"/>
              <a:defRPr/>
            </a:lvl2pPr>
            <a:lvl3pPr>
              <a:buClrTx/>
              <a:buFont typeface="Arial" pitchFamily="34" charset="0"/>
              <a:buChar char="•"/>
              <a:defRPr/>
            </a:lvl3pPr>
            <a:lvl4pPr>
              <a:buClrTx/>
              <a:buFont typeface="Gill Sans MT" pitchFamily="34" charset="0"/>
              <a:buChar char="-"/>
              <a:defRPr/>
            </a:lvl4pPr>
            <a:lvl5pPr>
              <a:buNone/>
              <a:defRPr/>
            </a:lvl5pPr>
            <a:extLst/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301208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 l="14688" b="25951"/>
          <a:stretch>
            <a:fillRect/>
          </a:stretch>
        </p:blipFill>
        <p:spPr bwMode="auto">
          <a:xfrm>
            <a:off x="0" y="5517232"/>
            <a:ext cx="197368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 l="14688" b="25951"/>
          <a:stretch>
            <a:fillRect/>
          </a:stretch>
        </p:blipFill>
        <p:spPr bwMode="auto">
          <a:xfrm>
            <a:off x="0" y="5517232"/>
            <a:ext cx="197368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 l="14688" b="25951"/>
          <a:stretch>
            <a:fillRect/>
          </a:stretch>
        </p:blipFill>
        <p:spPr bwMode="auto">
          <a:xfrm>
            <a:off x="0" y="5517232"/>
            <a:ext cx="197368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 l="14688" b="25951"/>
          <a:stretch>
            <a:fillRect/>
          </a:stretch>
        </p:blipFill>
        <p:spPr bwMode="auto">
          <a:xfrm rot="5400000">
            <a:off x="-316457" y="316457"/>
            <a:ext cx="197368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9" r:id="rId3"/>
    <p:sldLayoutId id="2147483678" r:id="rId4"/>
    <p:sldLayoutId id="2147483674" r:id="rId5"/>
    <p:sldLayoutId id="2147483677" r:id="rId6"/>
    <p:sldLayoutId id="2147483681" r:id="rId7"/>
    <p:sldLayoutId id="2147483682" r:id="rId8"/>
    <p:sldLayoutId id="2147483683" r:id="rId9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filières biologiques de plus en plus structurées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Évolutions des filières biologiques depuis 2007-2008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776" y="3284984"/>
            <a:ext cx="6400800" cy="2286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le fonds « AVENIR BIO »</a:t>
            </a:r>
            <a:endParaRPr lang="fr-FR" sz="3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55776" y="1556792"/>
            <a:ext cx="6400800" cy="1509712"/>
          </a:xfrm>
        </p:spPr>
        <p:txBody>
          <a:bodyPr>
            <a:normAutofit/>
          </a:bodyPr>
          <a:lstStyle/>
          <a:p>
            <a:r>
              <a:rPr lang="fr-FR" dirty="0" smtClean="0"/>
              <a:t>Fonctionnement et bilan de l’outil de structuration des filières bio 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27168" cy="692696"/>
          </a:xfrm>
        </p:spPr>
        <p:txBody>
          <a:bodyPr anchor="ctr">
            <a:noAutofit/>
          </a:bodyPr>
          <a:lstStyle/>
          <a:p>
            <a:r>
              <a:rPr lang="fr-FR" sz="3200" dirty="0" smtClean="0"/>
              <a:t>Un outil de structuration des filières bio, le Fonds « Avenir Bio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4032448" cy="5040560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1800" b="1" cap="small" spc="150" dirty="0">
                <a:solidFill>
                  <a:srgbClr val="FF6600"/>
                </a:solidFill>
                <a:latin typeface="Calibri" pitchFamily="34" charset="0"/>
              </a:rPr>
              <a:t>Les objectifs du Fonds Avenir </a:t>
            </a:r>
            <a:r>
              <a:rPr lang="fr-FR" sz="1800" b="1" cap="small" spc="150" dirty="0" smtClean="0">
                <a:solidFill>
                  <a:srgbClr val="FF6600"/>
                </a:solidFill>
                <a:latin typeface="Calibri" pitchFamily="34" charset="0"/>
              </a:rPr>
              <a:t>Bio</a:t>
            </a:r>
          </a:p>
          <a:p>
            <a:pPr>
              <a:buNone/>
            </a:pPr>
            <a:r>
              <a:rPr lang="fr-FR" sz="1400" b="1" cap="small" spc="150" dirty="0" smtClean="0">
                <a:solidFill>
                  <a:srgbClr val="FF6600"/>
                </a:solidFill>
                <a:latin typeface="Calibri" pitchFamily="34" charset="0"/>
              </a:rPr>
              <a:t>3M</a:t>
            </a:r>
            <a:r>
              <a:rPr lang="fr-FR" sz="1400" b="1" cap="small" spc="150" dirty="0">
                <a:solidFill>
                  <a:srgbClr val="FF6600"/>
                </a:solidFill>
                <a:latin typeface="Calibri" pitchFamily="34" charset="0"/>
              </a:rPr>
              <a:t>€/an pendant 5 ans pour le soutien de programmes d’actions afin de : </a:t>
            </a:r>
          </a:p>
          <a:p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Développer l’offre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en produits issus de l’agriculture biologique: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Favoriser les conversions en liaison avec les débouchés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Diversifier les produits et valoriser l’ensemble des produits de base</a:t>
            </a:r>
          </a:p>
          <a:p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Favoriser les économies d’échelle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avec des prix rémunérateurs pour les producteurs et attractifs pour les consommateurs</a:t>
            </a:r>
          </a:p>
          <a:p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Sécuriser les débouchés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pour les producteurs et les approvisionnements pour les transformateurs et les distributeurs via la contractualisation pluriannuelle amont/aval</a:t>
            </a:r>
          </a:p>
          <a:p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Soutenir et faire rayonner les démarches de filière</a:t>
            </a:r>
            <a:endParaRPr lang="fr-FR" sz="1400" b="1" dirty="0" smtClean="0">
              <a:solidFill>
                <a:srgbClr val="0066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fr-FR" sz="1400" b="1" cap="small" spc="150" dirty="0">
                <a:solidFill>
                  <a:srgbClr val="FF6600"/>
                </a:solidFill>
                <a:latin typeface="Calibri" pitchFamily="34" charset="0"/>
              </a:rPr>
              <a:t>Mise en œuvre du Fonds en complément  et synergie avec les dispositifs existants</a:t>
            </a:r>
          </a:p>
          <a:p>
            <a:endParaRPr lang="fr-FR" sz="800" dirty="0"/>
          </a:p>
        </p:txBody>
      </p:sp>
      <p:sp>
        <p:nvSpPr>
          <p:cNvPr id="4" name="Espace réservé du contenu 4"/>
          <p:cNvSpPr txBox="1">
            <a:spLocks/>
          </p:cNvSpPr>
          <p:nvPr/>
        </p:nvSpPr>
        <p:spPr>
          <a:xfrm>
            <a:off x="4355976" y="1196752"/>
            <a:ext cx="4608512" cy="5040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600" b="1" i="0" u="none" strike="noStrike" kern="1200" cap="small" spc="15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itchFamily="34" charset="0"/>
              </a:rPr>
              <a:t>Des programmes de structuration de filière soutenus dans le cadre d’Appels à Projets « Avenir Bio 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</a:rPr>
              <a:t>7 Appels à Projets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</a:rPr>
              <a:t>lancés depuis 2008.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</a:rPr>
              <a:t>A chaque Appel à Projets, les dossiers éligibles sont présentés devant un Comité d’experts regroupant les pouvoirs publics et les représentants des instances professionnelles,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</a:rPr>
              <a:t>le Comité « Avenir Bio ».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</a:rPr>
              <a:t>70 dossiers ont été examinés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</a:rPr>
              <a:t>par le Comité « Avenir Bio », les experts émettent des avis sur les programmes d’actions à titre consultatif. Les DRAAF et un organisme financier émettent des avis sur les programmes.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</a:rPr>
              <a:t>46 programmes de structuration de filière ont été soutenus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</a:rPr>
              <a:t>dans le cadre du Fonds « Avenir Bio 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</a:rPr>
              <a:t>Ces démarches de structuration de filière exemplaires sont présentées par les partenaires bénéficiaires du Fonds Avenir Bio lors d’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</a:rPr>
              <a:t>évènements nationaux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</a:rPr>
              <a:t>, comme les Assises de la Bio ou les Rencontres Professionnelles de la Bio.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71600" y="6309320"/>
            <a:ext cx="7848872" cy="3385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1"/>
                </a:solidFill>
                <a:sym typeface="Wingdings" pitchFamily="2" charset="2"/>
              </a:rPr>
              <a:t> </a:t>
            </a:r>
            <a:r>
              <a:rPr lang="fr-FR" sz="1600" dirty="0" smtClean="0">
                <a:solidFill>
                  <a:schemeClr val="tx1"/>
                </a:solidFill>
              </a:rPr>
              <a:t>15,2 M€ de soutien pour 46 programmes et 24 études et expertises de portée générale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72729"/>
            <a:ext cx="7848872" cy="835991"/>
          </a:xfrm>
        </p:spPr>
        <p:txBody>
          <a:bodyPr anchor="ctr">
            <a:noAutofit/>
          </a:bodyPr>
          <a:lstStyle/>
          <a:p>
            <a:r>
              <a:rPr lang="fr-FR" sz="2400" dirty="0" smtClean="0"/>
              <a:t>Un soutien à 46 programmes d’actions globaux et cohérents développés sur une base partenariale et pluriannuelle</a:t>
            </a:r>
            <a:endParaRPr lang="fr-FR" sz="2400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27576" y="1124744"/>
            <a:ext cx="3816424" cy="2088232"/>
          </a:xfrm>
        </p:spPr>
        <p:txBody>
          <a:bodyPr>
            <a:noAutofit/>
          </a:bodyPr>
          <a:lstStyle/>
          <a:p>
            <a:pPr marL="803275" indent="-360363" eaLnBrk="0" hangingPunct="0">
              <a:spcBef>
                <a:spcPts val="1200"/>
              </a:spcBef>
              <a:buNone/>
              <a:defRPr/>
            </a:pP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Depuis 2008, 121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structures bénéficiaires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soutiens financiers, et des partenaires associés (autres entreprises, chambres d’agriculture, associations, …), soit 230 partenaires concernés ;</a:t>
            </a:r>
          </a:p>
          <a:p>
            <a:pPr marL="803275" indent="-360363" eaLnBrk="0" hangingPunct="0">
              <a:spcBef>
                <a:spcPts val="1200"/>
              </a:spcBef>
              <a:buFont typeface="Symbol"/>
              <a:buChar char="Þ"/>
              <a:defRPr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 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engagements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amonts/aval et des 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synergies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qui permettent le 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décloisonnement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des acteurs pour structurer durablement les filières bio;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endParaRPr lang="fr-FR" sz="1600" dirty="0"/>
          </a:p>
        </p:txBody>
      </p:sp>
      <p:pic>
        <p:nvPicPr>
          <p:cNvPr id="4" name="Imag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5501416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554234"/>
            <a:ext cx="4716016" cy="230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 l="10389" r="5351" b="11138"/>
          <a:stretch>
            <a:fillRect/>
          </a:stretch>
        </p:blipFill>
        <p:spPr bwMode="auto">
          <a:xfrm>
            <a:off x="5039544" y="4524574"/>
            <a:ext cx="4104456" cy="23334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512" t="2751" r="14838" b="10626"/>
          <a:stretch>
            <a:fillRect/>
          </a:stretch>
        </p:blipFill>
        <p:spPr bwMode="auto">
          <a:xfrm>
            <a:off x="5902624" y="4167047"/>
            <a:ext cx="3241376" cy="269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6012160" cy="454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5508104" y="1052736"/>
            <a:ext cx="36358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3275" indent="-360363" eaLnBrk="0" hangingPunct="0">
              <a:spcBef>
                <a:spcPts val="1200"/>
              </a:spcBef>
              <a:defRPr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Près de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 millions d’euros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d’investissements éligibles (matériels et immatériels) ;</a:t>
            </a:r>
          </a:p>
          <a:p>
            <a:pPr marL="803275" indent="-360363" eaLnBrk="0" hangingPunct="0">
              <a:spcBef>
                <a:spcPts val="1200"/>
              </a:spcBef>
              <a:defRPr/>
            </a:pP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13,4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millions d’euros d’aide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directe aux programmes d’actions ;</a:t>
            </a:r>
          </a:p>
          <a:p>
            <a:pPr marL="803275" indent="-360363" eaLnBrk="0" hangingPunct="0">
              <a:spcBef>
                <a:spcPts val="1200"/>
              </a:spcBef>
              <a:defRPr/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1,2 millions d’euros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les évaluations du marché bio, de la restauration collective, et les expertises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sectorielles;</a:t>
            </a:r>
          </a:p>
          <a:p>
            <a:pPr marL="803275" indent="-360363" eaLnBrk="0" hangingPunct="0">
              <a:spcBef>
                <a:spcPts val="1200"/>
              </a:spcBef>
              <a:defRPr/>
            </a:pP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4%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l’enveloppe totale pour les frais de gestion 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16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76864" cy="764704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fr-FR" sz="3200" dirty="0" smtClean="0"/>
              <a:t>Des investissements </a:t>
            </a:r>
            <a:r>
              <a:rPr lang="fr-FR" sz="3200" dirty="0"/>
              <a:t>soutenus </a:t>
            </a:r>
            <a:r>
              <a:rPr lang="fr-FR" sz="3200" dirty="0" smtClean="0"/>
              <a:t>tout au long de la filière pour des filières performantes</a:t>
            </a:r>
            <a:endParaRPr lang="fr-FR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04856" cy="548680"/>
          </a:xfrm>
        </p:spPr>
        <p:txBody>
          <a:bodyPr anchor="ctr">
            <a:noAutofit/>
          </a:bodyPr>
          <a:lstStyle/>
          <a:p>
            <a:r>
              <a:rPr lang="fr-FR" sz="2400" dirty="0" smtClean="0"/>
              <a:t>46 </a:t>
            </a:r>
            <a:r>
              <a:rPr lang="fr-FR" sz="2400" dirty="0"/>
              <a:t>programmes « Avenir Bio » </a:t>
            </a:r>
            <a:r>
              <a:rPr lang="fr-FR" sz="2400" dirty="0" smtClean="0"/>
              <a:t>soutenus dans </a:t>
            </a:r>
            <a:r>
              <a:rPr lang="fr-FR" sz="2400" dirty="0"/>
              <a:t>toutes les filières et sur tout le territoire</a:t>
            </a:r>
          </a:p>
        </p:txBody>
      </p:sp>
      <p:pic>
        <p:nvPicPr>
          <p:cNvPr id="8" name="Image 7" descr="20121002_Porteurs_aap1a7_NoName.png"/>
          <p:cNvPicPr>
            <a:picLocks noChangeAspect="1"/>
          </p:cNvPicPr>
          <p:nvPr/>
        </p:nvPicPr>
        <p:blipFill>
          <a:blip r:embed="rId2" cstate="print"/>
          <a:srcRect l="5487" t="18500" r="5487" b="17451"/>
          <a:stretch>
            <a:fillRect/>
          </a:stretch>
        </p:blipFill>
        <p:spPr>
          <a:xfrm>
            <a:off x="5744280" y="764704"/>
            <a:ext cx="3399720" cy="3456384"/>
          </a:xfrm>
          <a:prstGeom prst="rect">
            <a:avLst/>
          </a:prstGeom>
        </p:spPr>
      </p:pic>
      <p:pic>
        <p:nvPicPr>
          <p:cNvPr id="10" name="Picture 2" descr="Z:\AVENIR_BIO\1.2.Notes_Suivis_Indic_Cartes\1.notes_Avenir_Bio\Bilan_5ans_Fonds\201209_Infographie_filieres\Cartes_Filieres_Chiffres_Cle\Carte_GC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340768"/>
            <a:ext cx="3096344" cy="2246576"/>
          </a:xfrm>
          <a:prstGeom prst="rect">
            <a:avLst/>
          </a:prstGeom>
          <a:noFill/>
        </p:spPr>
      </p:pic>
      <p:pic>
        <p:nvPicPr>
          <p:cNvPr id="11" name="Picture 2" descr="Z:\AVENIR_BIO\1.2.Notes_Suivis_Indic_Cartes\1.notes_Avenir_Bio\Bilan_5ans_Fonds\201209_Infographie_filieres\Cartes_Filieres_Chiffres_Cle\Carte_F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2917264" cy="2276872"/>
          </a:xfrm>
          <a:prstGeom prst="rect">
            <a:avLst/>
          </a:prstGeom>
          <a:noFill/>
        </p:spPr>
      </p:pic>
      <p:pic>
        <p:nvPicPr>
          <p:cNvPr id="12" name="Image 11" descr="Carte_Viande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7984" y="4505741"/>
            <a:ext cx="2808312" cy="235225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95536" y="836713"/>
            <a:ext cx="2376264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13 programmes Grandes Cultures</a:t>
            </a:r>
          </a:p>
          <a:p>
            <a:r>
              <a:rPr lang="fr-FR" sz="1050" b="1" dirty="0" smtClean="0"/>
              <a:t>7 programmes Monogastriques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71800" y="3933056"/>
            <a:ext cx="2088232" cy="1223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-</a:t>
            </a:r>
            <a:r>
              <a:rPr lang="fr-FR" sz="1050" b="1" dirty="0" smtClean="0"/>
              <a:t>3,9 </a:t>
            </a:r>
            <a:r>
              <a:rPr lang="fr-FR" sz="1050" b="1" dirty="0"/>
              <a:t>M€</a:t>
            </a:r>
            <a:r>
              <a:rPr lang="fr-FR" sz="1050" dirty="0"/>
              <a:t> d’aides (30% des </a:t>
            </a:r>
            <a:r>
              <a:rPr lang="fr-FR" sz="1050" dirty="0" err="1" smtClean="0"/>
              <a:t>invts</a:t>
            </a:r>
            <a:r>
              <a:rPr lang="fr-FR" sz="1050" dirty="0" smtClean="0"/>
              <a:t>)</a:t>
            </a:r>
          </a:p>
          <a:p>
            <a:pPr>
              <a:buFontTx/>
              <a:buChar char="-"/>
            </a:pPr>
            <a:r>
              <a:rPr lang="fr-FR" sz="1050" b="1" dirty="0" smtClean="0"/>
              <a:t>27 </a:t>
            </a:r>
            <a:r>
              <a:rPr lang="fr-FR" sz="1050" dirty="0"/>
              <a:t>structures </a:t>
            </a:r>
            <a:r>
              <a:rPr lang="fr-FR" sz="1050" dirty="0" smtClean="0"/>
              <a:t>bénéficiaires</a:t>
            </a:r>
          </a:p>
          <a:p>
            <a:pPr>
              <a:buFontTx/>
              <a:buChar char="-"/>
            </a:pPr>
            <a:r>
              <a:rPr lang="fr-FR" sz="1050" b="1" dirty="0" smtClean="0"/>
              <a:t>11</a:t>
            </a:r>
            <a:r>
              <a:rPr lang="fr-FR" sz="1050" b="1" dirty="0"/>
              <a:t>% </a:t>
            </a:r>
            <a:r>
              <a:rPr lang="fr-FR" sz="1050" dirty="0"/>
              <a:t>des producteurs de F&amp;L </a:t>
            </a:r>
            <a:r>
              <a:rPr lang="fr-FR" sz="1050" dirty="0" smtClean="0"/>
              <a:t>bio</a:t>
            </a:r>
          </a:p>
          <a:p>
            <a:pPr>
              <a:buFontTx/>
              <a:buChar char="-"/>
            </a:pPr>
            <a:r>
              <a:rPr lang="fr-FR" sz="1050" b="1" dirty="0" smtClean="0"/>
              <a:t>15</a:t>
            </a:r>
            <a:r>
              <a:rPr lang="fr-FR" sz="1050" b="1" dirty="0"/>
              <a:t>%</a:t>
            </a:r>
            <a:r>
              <a:rPr lang="fr-FR" sz="1050" dirty="0"/>
              <a:t> des surfaces cultivées en F&amp;L </a:t>
            </a:r>
            <a:r>
              <a:rPr lang="fr-FR" sz="1050" dirty="0" smtClean="0"/>
              <a:t>bio</a:t>
            </a:r>
          </a:p>
          <a:p>
            <a:pPr>
              <a:buFontTx/>
              <a:buChar char="-"/>
            </a:pPr>
            <a:r>
              <a:rPr lang="fr-FR" sz="1050" b="1" dirty="0" smtClean="0"/>
              <a:t>40 </a:t>
            </a:r>
            <a:r>
              <a:rPr lang="fr-FR" sz="1050" b="1" dirty="0"/>
              <a:t>100t </a:t>
            </a:r>
            <a:r>
              <a:rPr lang="fr-FR" sz="1050" dirty="0"/>
              <a:t>de F&amp;L bio </a:t>
            </a:r>
            <a:r>
              <a:rPr lang="fr-FR" sz="1050" dirty="0" smtClean="0"/>
              <a:t>collectés par les partenaires</a:t>
            </a:r>
            <a:endParaRPr lang="fr-FR" sz="1050" dirty="0"/>
          </a:p>
        </p:txBody>
      </p:sp>
      <p:sp>
        <p:nvSpPr>
          <p:cNvPr id="18" name="ZoneTexte 17"/>
          <p:cNvSpPr txBox="1"/>
          <p:nvPr/>
        </p:nvSpPr>
        <p:spPr>
          <a:xfrm>
            <a:off x="2843808" y="836712"/>
            <a:ext cx="280831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50" dirty="0"/>
              <a:t>-</a:t>
            </a:r>
            <a:r>
              <a:rPr lang="fr-FR" sz="1050" b="1" dirty="0"/>
              <a:t>5,3M€</a:t>
            </a:r>
            <a:r>
              <a:rPr lang="fr-FR" sz="1050" dirty="0"/>
              <a:t> aide (19% des </a:t>
            </a:r>
            <a:r>
              <a:rPr lang="fr-FR" sz="1050" dirty="0" err="1"/>
              <a:t>invts</a:t>
            </a:r>
            <a:r>
              <a:rPr lang="fr-FR" sz="1050" dirty="0"/>
              <a:t>)</a:t>
            </a:r>
          </a:p>
          <a:p>
            <a:pPr>
              <a:buFontTx/>
              <a:buChar char="-"/>
            </a:pPr>
            <a:r>
              <a:rPr lang="fr-FR" sz="1050" b="1" dirty="0"/>
              <a:t>39 </a:t>
            </a:r>
            <a:r>
              <a:rPr lang="fr-FR" sz="1050" dirty="0"/>
              <a:t>structures bénéficiaires</a:t>
            </a:r>
          </a:p>
          <a:p>
            <a:pPr>
              <a:buFontTx/>
              <a:buChar char="-"/>
            </a:pPr>
            <a:r>
              <a:rPr lang="fr-FR" sz="1050" b="1" dirty="0"/>
              <a:t>13% </a:t>
            </a:r>
            <a:r>
              <a:rPr lang="fr-FR" sz="1050" dirty="0"/>
              <a:t>des producteurs en GC en France et </a:t>
            </a:r>
            <a:r>
              <a:rPr lang="fr-FR" sz="1050" b="1" dirty="0"/>
              <a:t>27% </a:t>
            </a:r>
            <a:r>
              <a:rPr lang="fr-FR" sz="1050" dirty="0"/>
              <a:t>des surfaces nationales</a:t>
            </a:r>
          </a:p>
          <a:p>
            <a:pPr>
              <a:buFontTx/>
              <a:buChar char="-"/>
            </a:pPr>
            <a:r>
              <a:rPr lang="fr-FR" sz="1050" b="1" dirty="0"/>
              <a:t>33%</a:t>
            </a:r>
            <a:r>
              <a:rPr lang="fr-FR" sz="1050" dirty="0"/>
              <a:t> des éleveurs de porcs bio et </a:t>
            </a:r>
            <a:r>
              <a:rPr lang="fr-FR" sz="1050" b="1" dirty="0"/>
              <a:t>12%</a:t>
            </a:r>
            <a:r>
              <a:rPr lang="fr-FR" sz="1050" dirty="0"/>
              <a:t> des éleveurs de poules bio</a:t>
            </a:r>
          </a:p>
          <a:p>
            <a:pPr>
              <a:buFontTx/>
              <a:buChar char="-"/>
            </a:pPr>
            <a:r>
              <a:rPr lang="fr-FR" sz="1050" dirty="0"/>
              <a:t> </a:t>
            </a:r>
            <a:r>
              <a:rPr lang="fr-FR" sz="1050" b="1" dirty="0"/>
              <a:t>30%</a:t>
            </a:r>
            <a:r>
              <a:rPr lang="fr-FR" sz="1050" dirty="0"/>
              <a:t> du volume de COP bio national collectés par des </a:t>
            </a:r>
            <a:r>
              <a:rPr lang="fr-FR" sz="1050" dirty="0" smtClean="0"/>
              <a:t>partenaires</a:t>
            </a:r>
            <a:endParaRPr lang="fr-FR" sz="1050" dirty="0"/>
          </a:p>
        </p:txBody>
      </p:sp>
      <p:pic>
        <p:nvPicPr>
          <p:cNvPr id="9" name="Imag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348880"/>
            <a:ext cx="2088232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ZoneTexte 18"/>
          <p:cNvSpPr txBox="1"/>
          <p:nvPr/>
        </p:nvSpPr>
        <p:spPr>
          <a:xfrm>
            <a:off x="6895714" y="4270514"/>
            <a:ext cx="2195736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11 programmes Viandes</a:t>
            </a:r>
          </a:p>
          <a:p>
            <a:r>
              <a:rPr lang="fr-FR" sz="1050" dirty="0" smtClean="0"/>
              <a:t>-</a:t>
            </a:r>
            <a:r>
              <a:rPr lang="fr-FR" sz="1050" b="1" dirty="0" smtClean="0"/>
              <a:t>3,5 </a:t>
            </a:r>
            <a:r>
              <a:rPr lang="fr-FR" sz="1050" b="1" dirty="0"/>
              <a:t>M€</a:t>
            </a:r>
            <a:r>
              <a:rPr lang="fr-FR" sz="1050" dirty="0"/>
              <a:t> d’aides (21% des </a:t>
            </a:r>
            <a:r>
              <a:rPr lang="fr-FR" sz="1050" dirty="0" err="1" smtClean="0"/>
              <a:t>invts</a:t>
            </a:r>
            <a:r>
              <a:rPr lang="fr-FR" sz="1050" dirty="0" smtClean="0"/>
              <a:t>)</a:t>
            </a:r>
          </a:p>
          <a:p>
            <a:r>
              <a:rPr lang="fr-FR" sz="1050" dirty="0" smtClean="0"/>
              <a:t>-</a:t>
            </a:r>
            <a:r>
              <a:rPr lang="fr-FR" sz="1050" b="1" dirty="0" smtClean="0"/>
              <a:t>39</a:t>
            </a:r>
            <a:r>
              <a:rPr lang="fr-FR" sz="1050" dirty="0" smtClean="0"/>
              <a:t> </a:t>
            </a:r>
            <a:r>
              <a:rPr lang="fr-FR" sz="1050" dirty="0"/>
              <a:t>structures </a:t>
            </a:r>
            <a:r>
              <a:rPr lang="fr-FR" sz="1050" dirty="0" smtClean="0"/>
              <a:t>bénéficiaires</a:t>
            </a:r>
          </a:p>
          <a:p>
            <a:r>
              <a:rPr lang="fr-FR" sz="1050" dirty="0" smtClean="0"/>
              <a:t>-</a:t>
            </a:r>
            <a:r>
              <a:rPr lang="fr-FR" sz="1050" b="1" dirty="0" smtClean="0"/>
              <a:t>16</a:t>
            </a:r>
            <a:r>
              <a:rPr lang="fr-FR" sz="1050" b="1" dirty="0"/>
              <a:t>%</a:t>
            </a:r>
            <a:r>
              <a:rPr lang="fr-FR" sz="1050" dirty="0"/>
              <a:t> de producteurs laitiers bio </a:t>
            </a:r>
            <a:r>
              <a:rPr lang="fr-FR" sz="1050" dirty="0" smtClean="0"/>
              <a:t>français</a:t>
            </a:r>
          </a:p>
          <a:p>
            <a:r>
              <a:rPr lang="fr-FR" sz="1050" dirty="0" smtClean="0"/>
              <a:t>-</a:t>
            </a:r>
            <a:r>
              <a:rPr lang="fr-FR" sz="1050" b="1" dirty="0" smtClean="0"/>
              <a:t>25</a:t>
            </a:r>
            <a:r>
              <a:rPr lang="fr-FR" sz="1050" b="1" dirty="0"/>
              <a:t>% </a:t>
            </a:r>
            <a:r>
              <a:rPr lang="fr-FR" sz="1050" dirty="0"/>
              <a:t>des éleveurs de bovins/ovins </a:t>
            </a:r>
            <a:r>
              <a:rPr lang="fr-FR" sz="1050" dirty="0" smtClean="0"/>
              <a:t>bio</a:t>
            </a:r>
          </a:p>
          <a:p>
            <a:r>
              <a:rPr lang="fr-FR" sz="1050" dirty="0" smtClean="0"/>
              <a:t>-</a:t>
            </a:r>
            <a:r>
              <a:rPr lang="fr-FR" sz="1050" b="1" dirty="0" smtClean="0"/>
              <a:t>13</a:t>
            </a:r>
            <a:r>
              <a:rPr lang="fr-FR" sz="1050" b="1" dirty="0"/>
              <a:t>%</a:t>
            </a:r>
            <a:r>
              <a:rPr lang="fr-FR" sz="1050" dirty="0"/>
              <a:t> de volume de lait bio collecté au niveau </a:t>
            </a:r>
            <a:r>
              <a:rPr lang="fr-FR" sz="1050" dirty="0" smtClean="0"/>
              <a:t>national</a:t>
            </a:r>
          </a:p>
          <a:p>
            <a:r>
              <a:rPr lang="fr-FR" sz="1050" dirty="0" smtClean="0"/>
              <a:t>-</a:t>
            </a:r>
            <a:r>
              <a:rPr lang="fr-FR" sz="1050" b="1" dirty="0" smtClean="0"/>
              <a:t>16</a:t>
            </a:r>
            <a:r>
              <a:rPr lang="fr-FR" sz="1050" b="1" dirty="0"/>
              <a:t>%</a:t>
            </a:r>
            <a:r>
              <a:rPr lang="fr-FR" sz="1050" dirty="0"/>
              <a:t> du nombre de bovins et ovins viande élevés en mode de production biologique en France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1520" y="3789040"/>
            <a:ext cx="2304256" cy="4154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50" b="1" dirty="0"/>
              <a:t>11 programmes Fruits et </a:t>
            </a:r>
            <a:r>
              <a:rPr lang="fr-FR" sz="1050" b="1" dirty="0" smtClean="0"/>
              <a:t>Légumes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3284984"/>
            <a:ext cx="6732240" cy="2286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Pour l’avenir, </a:t>
            </a:r>
            <a:br>
              <a:rPr lang="fr-FR" sz="3600" dirty="0" smtClean="0"/>
            </a:br>
            <a:r>
              <a:rPr lang="fr-FR" sz="3600" dirty="0" smtClean="0"/>
              <a:t>des besoins à satisfaire</a:t>
            </a:r>
            <a:endParaRPr lang="fr-FR" sz="3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11760" y="1556792"/>
            <a:ext cx="6544816" cy="1509712"/>
          </a:xfrm>
        </p:spPr>
        <p:txBody>
          <a:bodyPr>
            <a:normAutofit/>
          </a:bodyPr>
          <a:lstStyle/>
          <a:p>
            <a:r>
              <a:rPr lang="fr-FR" dirty="0" smtClean="0"/>
              <a:t>Conclusion 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L’année 2012 a été marquée par 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591816"/>
            <a:ext cx="7890080" cy="4645496"/>
          </a:xfrm>
        </p:spPr>
        <p:txBody>
          <a:bodyPr>
            <a:noAutofit/>
          </a:bodyPr>
          <a:lstStyle/>
          <a:p>
            <a:pPr lvl="0"/>
            <a:r>
              <a:rPr lang="fr-FR" sz="2000" dirty="0" smtClean="0"/>
              <a:t>L’augmentation générale de l’offre de produits bio mis sur le marché, </a:t>
            </a:r>
          </a:p>
          <a:p>
            <a:pPr lvl="1"/>
            <a:r>
              <a:rPr lang="fr-FR" sz="1600" dirty="0" smtClean="0"/>
              <a:t>une inflexion significative du rythme d’engagements de nouveaux producteurs en bio,</a:t>
            </a:r>
          </a:p>
          <a:p>
            <a:pPr lvl="1"/>
            <a:r>
              <a:rPr lang="fr-FR" sz="1600" dirty="0" smtClean="0"/>
              <a:t>la croissance moins importante des ventes de produits bio en moyenne générale</a:t>
            </a:r>
          </a:p>
          <a:p>
            <a:pPr lvl="1"/>
            <a:r>
              <a:rPr lang="fr-FR" sz="1600" dirty="0" smtClean="0"/>
              <a:t>une réduction des « importations » principalement dans le secteur laitier et à moindre degré dans le secteur des fruits et légumes</a:t>
            </a:r>
          </a:p>
          <a:p>
            <a:pPr lvl="0"/>
            <a:r>
              <a:rPr lang="fr-FR" sz="2000" dirty="0" smtClean="0"/>
              <a:t>Des situations variées selon les secteurs :</a:t>
            </a:r>
          </a:p>
          <a:p>
            <a:pPr lvl="1"/>
            <a:r>
              <a:rPr lang="fr-FR" sz="1600" dirty="0" smtClean="0"/>
              <a:t>un manque de disponibilité en céréales et oléo-protéagineux bio</a:t>
            </a:r>
          </a:p>
          <a:p>
            <a:pPr lvl="1"/>
            <a:r>
              <a:rPr lang="fr-FR" sz="1600" dirty="0" smtClean="0"/>
              <a:t>de même qu’en viande bovine bio en raison de la réduction des cheptels au cours des 2 années précédentes et des niveaux élevés de prix en conventionnel</a:t>
            </a:r>
          </a:p>
          <a:p>
            <a:pPr lvl="1"/>
            <a:r>
              <a:rPr lang="fr-FR" sz="1600" dirty="0" smtClean="0"/>
              <a:t>la réapparition d’un déséquilibre dans la valorisation des produits provenant de l’élevage porcin</a:t>
            </a:r>
          </a:p>
          <a:p>
            <a:pPr lvl="1"/>
            <a:r>
              <a:rPr lang="fr-FR" sz="1600" dirty="0" smtClean="0"/>
              <a:t>un pas supplémentaire dans le secteur du vin (cahier des charges)</a:t>
            </a:r>
          </a:p>
          <a:p>
            <a:pPr lvl="0"/>
            <a:r>
              <a:rPr lang="fr-FR" sz="2000" dirty="0" smtClean="0"/>
              <a:t>Et la poursuite des investissements matériels et immatériels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 l’avenir, amplifier le mouvement engagé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45920" y="1340768"/>
            <a:ext cx="7498080" cy="4104456"/>
          </a:xfrm>
        </p:spPr>
        <p:txBody>
          <a:bodyPr>
            <a:noAutofit/>
          </a:bodyPr>
          <a:lstStyle/>
          <a:p>
            <a:r>
              <a:rPr lang="fr-FR" sz="2400" dirty="0" smtClean="0"/>
              <a:t>Pour des filières diversifiées et complètes</a:t>
            </a:r>
          </a:p>
          <a:p>
            <a:pPr lvl="1"/>
            <a:r>
              <a:rPr lang="fr-FR" sz="1800" dirty="0" smtClean="0"/>
              <a:t>Avec création de filières (alcool vinique , sucre, lactosérum)</a:t>
            </a:r>
          </a:p>
          <a:p>
            <a:r>
              <a:rPr lang="fr-FR" sz="2400" dirty="0" smtClean="0"/>
              <a:t>Pour un renforcement des filières, du champ à l’assiette </a:t>
            </a:r>
          </a:p>
          <a:p>
            <a:pPr lvl="1"/>
            <a:r>
              <a:rPr lang="fr-FR" sz="1800" dirty="0" smtClean="0"/>
              <a:t>Un développement des filières semences bio,</a:t>
            </a:r>
          </a:p>
          <a:p>
            <a:pPr lvl="1"/>
            <a:r>
              <a:rPr lang="fr-FR" sz="1800" dirty="0" smtClean="0"/>
              <a:t>Un maintien et une évolution de la qualité,</a:t>
            </a:r>
          </a:p>
          <a:p>
            <a:pPr lvl="1"/>
            <a:r>
              <a:rPr lang="fr-FR" sz="1800" dirty="0" smtClean="0"/>
              <a:t>Une valorisation de toutes les productions biologiques</a:t>
            </a:r>
          </a:p>
          <a:p>
            <a:pPr>
              <a:buFont typeface="Symbol"/>
              <a:buChar char="Þ"/>
            </a:pPr>
            <a:r>
              <a:rPr lang="fr-FR" sz="2400" dirty="0" smtClean="0"/>
              <a:t>Le plus possible de proximité : plus d’oléo-protéagineux, sauvegarde et développement d‘outils de transformation de proximité</a:t>
            </a:r>
          </a:p>
          <a:p>
            <a:r>
              <a:rPr lang="fr-FR" sz="2000" dirty="0" smtClean="0"/>
              <a:t>Des investissements matériels et immatériels</a:t>
            </a:r>
          </a:p>
          <a:p>
            <a:r>
              <a:rPr lang="fr-FR" sz="2000" dirty="0" smtClean="0"/>
              <a:t>Soutenir les entreprises à taille humaine : trésorerie, </a:t>
            </a:r>
            <a:r>
              <a:rPr lang="fr-FR" sz="2000" dirty="0" err="1" smtClean="0"/>
              <a:t>etc</a:t>
            </a:r>
            <a:r>
              <a:rPr lang="fr-FR" sz="2000" dirty="0" smtClean="0"/>
              <a:t>…</a:t>
            </a:r>
          </a:p>
          <a:p>
            <a:r>
              <a:rPr lang="fr-FR" sz="2000" dirty="0" smtClean="0"/>
              <a:t>De la qualité comme identité des filières biologiques : Bio et local, bio « Made in France », BIO ET BON</a:t>
            </a:r>
            <a:endParaRPr lang="fr-FR" sz="2400" dirty="0" smtClean="0"/>
          </a:p>
          <a:p>
            <a:endParaRPr lang="fr-FR" sz="1800" dirty="0" smtClean="0"/>
          </a:p>
          <a:p>
            <a:endParaRPr lang="fr-FR" sz="18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 l’avenir, amplifier le mouvement engagé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des filières : </a:t>
            </a:r>
          </a:p>
          <a:p>
            <a:pPr lvl="1"/>
            <a:r>
              <a:rPr lang="fr-FR" dirty="0" smtClean="0"/>
              <a:t>diversifiées</a:t>
            </a:r>
          </a:p>
          <a:p>
            <a:pPr lvl="1"/>
            <a:r>
              <a:rPr lang="fr-FR" dirty="0" smtClean="0"/>
              <a:t>Complémentaires</a:t>
            </a:r>
          </a:p>
          <a:p>
            <a:pPr lvl="1"/>
            <a:r>
              <a:rPr lang="fr-FR" dirty="0" smtClean="0"/>
              <a:t>Ancrées dans les régions et les territoires</a:t>
            </a:r>
          </a:p>
          <a:p>
            <a:pPr lvl="1"/>
            <a:r>
              <a:rPr lang="fr-FR" dirty="0" smtClean="0"/>
              <a:t>Claires et crédibles pour le consommateur</a:t>
            </a:r>
          </a:p>
          <a:p>
            <a:pPr lvl="1"/>
            <a:r>
              <a:rPr lang="fr-FR" dirty="0" smtClean="0"/>
              <a:t>Juste et durables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Pour un développement le plus harmonieux possible sur l’ensemble du territoire.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Des axes stratégiques de développement pour la bio en France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5472608"/>
          </a:xfrm>
        </p:spPr>
        <p:txBody>
          <a:bodyPr>
            <a:noAutofit/>
          </a:bodyPr>
          <a:lstStyle/>
          <a:p>
            <a:r>
              <a:rPr lang="fr-FR" sz="2000" dirty="0" smtClean="0"/>
              <a:t>Des filières construites avec des outils spécifiques à la bio (période de conversion,  rotations, …)</a:t>
            </a:r>
          </a:p>
          <a:p>
            <a:r>
              <a:rPr lang="fr-FR" sz="2000" dirty="0" smtClean="0"/>
              <a:t>Une réflexion stratégique sur les engagements sur plusieurs années, au niveau national et au niveau des partenariats : </a:t>
            </a:r>
          </a:p>
          <a:p>
            <a:pPr lvl="1"/>
            <a:r>
              <a:rPr lang="fr-FR" sz="1600" dirty="0" smtClean="0"/>
              <a:t>prospective (Agence Bio, Interprofessions), </a:t>
            </a:r>
          </a:p>
          <a:p>
            <a:pPr lvl="1"/>
            <a:r>
              <a:rPr lang="fr-FR" sz="1600" dirty="0" smtClean="0"/>
              <a:t>des programmes d’actions globaux et cohérents (Avenir Bio) </a:t>
            </a:r>
          </a:p>
          <a:p>
            <a:pPr lvl="1"/>
            <a:r>
              <a:rPr lang="fr-FR" sz="1600" dirty="0" smtClean="0"/>
              <a:t>« Élargir les débouchés pour sécuriser sans se disperser »</a:t>
            </a:r>
          </a:p>
          <a:p>
            <a:r>
              <a:rPr lang="fr-FR" sz="2000" dirty="0" smtClean="0"/>
              <a:t>Un choix stratégique à faire sur le dispositif d’ajustement pour l’O/D : quelle variable d’ajustement?</a:t>
            </a:r>
          </a:p>
          <a:p>
            <a:pPr lvl="1"/>
            <a:r>
              <a:rPr lang="fr-FR" sz="1600" dirty="0" smtClean="0"/>
              <a:t>Import/Export</a:t>
            </a:r>
          </a:p>
          <a:p>
            <a:pPr lvl="1"/>
            <a:r>
              <a:rPr lang="fr-FR" sz="1600" dirty="0" smtClean="0"/>
              <a:t>Mutualisation</a:t>
            </a:r>
          </a:p>
          <a:p>
            <a:pPr lvl="1"/>
            <a:r>
              <a:rPr lang="fr-FR" sz="1600" dirty="0" smtClean="0"/>
              <a:t>Engagement durables pluriannuels</a:t>
            </a:r>
          </a:p>
          <a:p>
            <a:r>
              <a:rPr lang="fr-FR" sz="2000" dirty="0" smtClean="0"/>
              <a:t>De la communication : </a:t>
            </a:r>
          </a:p>
          <a:p>
            <a:pPr lvl="1"/>
            <a:r>
              <a:rPr lang="fr-FR" sz="1600" dirty="0" smtClean="0"/>
              <a:t>Au niveau générique, </a:t>
            </a:r>
          </a:p>
          <a:p>
            <a:pPr lvl="1"/>
            <a:r>
              <a:rPr lang="fr-FR" sz="1600" dirty="0" smtClean="0"/>
              <a:t>Au niveau des acteurs, </a:t>
            </a:r>
          </a:p>
          <a:p>
            <a:pPr lvl="1"/>
            <a:r>
              <a:rPr lang="fr-FR" sz="1600" dirty="0" smtClean="0"/>
              <a:t>Pour une avancée dans la compréhension sur le rapport qualité/prix.</a:t>
            </a:r>
          </a:p>
          <a:p>
            <a:endParaRPr lang="fr-FR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864096"/>
          </a:xfrm>
        </p:spPr>
        <p:txBody>
          <a:bodyPr>
            <a:noAutofit/>
          </a:bodyPr>
          <a:lstStyle/>
          <a:p>
            <a:pPr algn="r"/>
            <a:r>
              <a:rPr lang="fr-FR" sz="3200" dirty="0" smtClean="0"/>
              <a:t>Chiffres clés : doublement des secteurs en 5 ans</a:t>
            </a:r>
            <a:endParaRPr lang="fr-FR" sz="3200" dirty="0"/>
          </a:p>
        </p:txBody>
      </p:sp>
      <p:grpSp>
        <p:nvGrpSpPr>
          <p:cNvPr id="4" name="Groupe 9"/>
          <p:cNvGrpSpPr/>
          <p:nvPr/>
        </p:nvGrpSpPr>
        <p:grpSpPr>
          <a:xfrm>
            <a:off x="2915816" y="836712"/>
            <a:ext cx="3096344" cy="4896544"/>
            <a:chOff x="3203848" y="1484784"/>
            <a:chExt cx="2880320" cy="4248472"/>
          </a:xfrm>
          <a:solidFill>
            <a:schemeClr val="accent2"/>
          </a:solidFill>
        </p:grpSpPr>
        <p:sp>
          <p:nvSpPr>
            <p:cNvPr id="6" name="Espace réservé du contenu 2"/>
            <p:cNvSpPr txBox="1">
              <a:spLocks/>
            </p:cNvSpPr>
            <p:nvPr/>
          </p:nvSpPr>
          <p:spPr>
            <a:xfrm>
              <a:off x="3203848" y="1484784"/>
              <a:ext cx="2880320" cy="424847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normAutofit fontScale="92500" lnSpcReduction="10000"/>
            </a:bodyPr>
            <a:lstStyle/>
            <a:p>
              <a:pPr marL="3175" lvl="1"/>
              <a:endParaRPr lang="fr-FR" sz="3000" dirty="0" smtClean="0"/>
            </a:p>
            <a:p>
              <a:pPr marL="3175" lvl="1" algn="ctr"/>
              <a:r>
                <a:rPr lang="fr-FR" sz="1500" dirty="0" smtClean="0"/>
                <a:t>5031</a:t>
              </a:r>
              <a:r>
                <a:rPr lang="fr-FR" sz="1500" dirty="0" smtClean="0">
                  <a:sym typeface="Wingdings" pitchFamily="2" charset="2"/>
                </a:rPr>
                <a:t> 8946 certifiés</a:t>
              </a:r>
            </a:p>
            <a:p>
              <a:pPr marL="3175" lvl="1" algn="ctr"/>
              <a:endParaRPr lang="fr-FR" sz="1300" dirty="0" smtClean="0"/>
            </a:p>
            <a:p>
              <a:pPr marL="3175" lvl="1"/>
              <a:r>
                <a:rPr lang="fr-FR" u="sng" dirty="0" smtClean="0"/>
                <a:t>Transfo – collecteurs</a:t>
              </a:r>
            </a:p>
            <a:p>
              <a:pPr marL="3175" lvl="1">
                <a:buFont typeface="Arial" pitchFamily="34" charset="0"/>
                <a:buChar char="•"/>
              </a:pPr>
              <a:r>
                <a:rPr lang="fr-FR" sz="1400" dirty="0" smtClean="0"/>
                <a:t>112  </a:t>
              </a:r>
              <a:r>
                <a:rPr lang="fr-FR" sz="1400" dirty="0" smtClean="0">
                  <a:sym typeface="Wingdings" pitchFamily="2" charset="2"/>
                </a:rPr>
                <a:t> </a:t>
              </a:r>
              <a:r>
                <a:rPr lang="fr-FR" sz="1400" dirty="0" smtClean="0"/>
                <a:t>121collecteurs de COP</a:t>
              </a:r>
            </a:p>
            <a:p>
              <a:pPr marL="3175" lvl="1">
                <a:buFont typeface="Arial" pitchFamily="34" charset="0"/>
                <a:buChar char="•"/>
              </a:pPr>
              <a:r>
                <a:rPr lang="fr-FR" sz="1400" dirty="0" smtClean="0"/>
                <a:t>68 </a:t>
              </a:r>
              <a:r>
                <a:rPr lang="fr-FR" sz="1400" dirty="0" smtClean="0">
                  <a:sym typeface="Wingdings" pitchFamily="2" charset="2"/>
                </a:rPr>
                <a:t> 104 moulins actifs</a:t>
              </a:r>
              <a:endParaRPr lang="fr-FR" sz="1400" dirty="0" smtClean="0"/>
            </a:p>
            <a:p>
              <a:pPr marL="3175" lvl="1">
                <a:buFont typeface="Arial" pitchFamily="34" charset="0"/>
                <a:buChar char="•"/>
              </a:pPr>
              <a:r>
                <a:rPr lang="fr-FR" sz="1400" dirty="0" smtClean="0"/>
                <a:t>14 </a:t>
              </a:r>
              <a:r>
                <a:rPr lang="fr-FR" sz="1400" dirty="0" smtClean="0">
                  <a:sym typeface="Wingdings" pitchFamily="2" charset="2"/>
                </a:rPr>
                <a:t> </a:t>
              </a:r>
              <a:r>
                <a:rPr lang="fr-FR" sz="1400" dirty="0" smtClean="0"/>
                <a:t>20 FAB </a:t>
              </a:r>
            </a:p>
            <a:p>
              <a:pPr marL="3175" lvl="1">
                <a:buFont typeface="Arial" pitchFamily="34" charset="0"/>
                <a:buChar char="•"/>
              </a:pPr>
              <a:r>
                <a:rPr lang="fr-FR" sz="1400" dirty="0" smtClean="0"/>
                <a:t>89 </a:t>
              </a:r>
              <a:r>
                <a:rPr lang="fr-FR" sz="1400" dirty="0" smtClean="0">
                  <a:sym typeface="Wingdings" pitchFamily="2" charset="2"/>
                </a:rPr>
                <a:t> 97 coll. de lait</a:t>
              </a:r>
            </a:p>
            <a:p>
              <a:pPr marL="3175" lvl="1">
                <a:buFont typeface="Arial" pitchFamily="34" charset="0"/>
                <a:buChar char="•"/>
              </a:pPr>
              <a:r>
                <a:rPr lang="fr-FR" sz="1400" dirty="0" smtClean="0">
                  <a:sym typeface="Wingdings" pitchFamily="2" charset="2"/>
                </a:rPr>
                <a:t>95  170 </a:t>
              </a:r>
              <a:r>
                <a:rPr lang="fr-FR" sz="1400" dirty="0" err="1" smtClean="0">
                  <a:sym typeface="Wingdings" pitchFamily="2" charset="2"/>
                </a:rPr>
                <a:t>Conditi</a:t>
              </a:r>
              <a:r>
                <a:rPr lang="fr-FR" sz="1400" dirty="0" smtClean="0">
                  <a:sym typeface="Wingdings" pitchFamily="2" charset="2"/>
                </a:rPr>
                <a:t>. Transfo. Lait</a:t>
              </a:r>
              <a:endParaRPr lang="fr-FR" sz="1400" dirty="0" smtClean="0"/>
            </a:p>
            <a:p>
              <a:pPr marL="3175" lvl="1">
                <a:buFont typeface="Arial" pitchFamily="34" charset="0"/>
                <a:buChar char="•"/>
              </a:pPr>
              <a:r>
                <a:rPr lang="fr-FR" sz="1400" dirty="0" smtClean="0"/>
                <a:t>70 </a:t>
              </a:r>
              <a:r>
                <a:rPr lang="fr-FR" sz="1400" dirty="0" smtClean="0">
                  <a:sym typeface="Wingdings" pitchFamily="2" charset="2"/>
                </a:rPr>
                <a:t> 157 caves coopératives </a:t>
              </a:r>
              <a:r>
                <a:rPr lang="fr-FR" sz="1400" dirty="0" err="1" smtClean="0">
                  <a:sym typeface="Wingdings" pitchFamily="2" charset="2"/>
                </a:rPr>
                <a:t>viti</a:t>
              </a:r>
              <a:endParaRPr lang="fr-FR" sz="1400" dirty="0" smtClean="0">
                <a:sym typeface="Wingdings" pitchFamily="2" charset="2"/>
              </a:endParaRPr>
            </a:p>
            <a:p>
              <a:pPr marL="3175" lvl="1">
                <a:buFont typeface="Arial" pitchFamily="34" charset="0"/>
                <a:buChar char="•"/>
              </a:pPr>
              <a:r>
                <a:rPr lang="fr-FR" sz="1400" dirty="0" smtClean="0">
                  <a:sym typeface="Wingdings" pitchFamily="2" charset="2"/>
                </a:rPr>
                <a:t>87  170 abattoirs</a:t>
              </a:r>
              <a:endParaRPr lang="fr-FR" sz="1400" dirty="0" smtClean="0"/>
            </a:p>
            <a:p>
              <a:pPr marL="3175" lvl="1"/>
              <a:endParaRPr lang="fr-FR" u="sng" dirty="0" smtClean="0"/>
            </a:p>
            <a:p>
              <a:pPr marL="3175" lvl="1"/>
              <a:r>
                <a:rPr lang="fr-FR" u="sng" dirty="0" smtClean="0"/>
                <a:t>Productions bio</a:t>
              </a:r>
            </a:p>
            <a:p>
              <a:pPr marL="3175" lvl="2"/>
              <a:r>
                <a:rPr lang="fr-FR" sz="1600" dirty="0" smtClean="0"/>
                <a:t>Grandes cultures collectées</a:t>
              </a:r>
            </a:p>
            <a:p>
              <a:pPr marL="3175" lvl="2" algn="r"/>
              <a:r>
                <a:rPr lang="fr-FR" sz="1400" dirty="0" smtClean="0"/>
                <a:t>170 000 t </a:t>
              </a:r>
              <a:r>
                <a:rPr lang="fr-FR" sz="1400" dirty="0" smtClean="0">
                  <a:sym typeface="Wingdings" pitchFamily="2" charset="2"/>
                </a:rPr>
                <a:t> 238 000 t</a:t>
              </a:r>
              <a:endParaRPr lang="fr-FR" sz="1400" dirty="0" smtClean="0"/>
            </a:p>
            <a:p>
              <a:pPr marL="3175" lvl="2"/>
              <a:r>
                <a:rPr lang="fr-FR" sz="1600" dirty="0" smtClean="0"/>
                <a:t>Lait collecté</a:t>
              </a:r>
            </a:p>
            <a:p>
              <a:pPr marL="3175" lvl="2" algn="r"/>
              <a:r>
                <a:rPr lang="fr-FR" sz="1400" dirty="0" smtClean="0"/>
                <a:t>234 ML </a:t>
              </a:r>
              <a:r>
                <a:rPr lang="fr-FR" sz="1400" dirty="0" smtClean="0">
                  <a:sym typeface="Wingdings" pitchFamily="2" charset="2"/>
                </a:rPr>
                <a:t> 450 ML</a:t>
              </a:r>
              <a:endParaRPr lang="fr-FR" sz="1400" dirty="0" smtClean="0"/>
            </a:p>
            <a:p>
              <a:pPr marL="3175" lvl="2"/>
              <a:r>
                <a:rPr lang="fr-FR" sz="1600" dirty="0" smtClean="0"/>
                <a:t>Viandes (ovine bovine porcine)</a:t>
              </a:r>
            </a:p>
            <a:p>
              <a:pPr marL="3175" lvl="2" algn="r"/>
              <a:r>
                <a:rPr lang="fr-FR" sz="1400" dirty="0" smtClean="0"/>
                <a:t>12 193 t </a:t>
              </a:r>
              <a:r>
                <a:rPr lang="fr-FR" sz="1400" dirty="0" smtClean="0">
                  <a:sym typeface="Wingdings" pitchFamily="2" charset="2"/>
                </a:rPr>
                <a:t> 20 330 t</a:t>
              </a:r>
            </a:p>
            <a:p>
              <a:pPr marL="3175" lvl="2"/>
              <a:r>
                <a:rPr lang="fr-FR" sz="1600" dirty="0" smtClean="0">
                  <a:sym typeface="Wingdings" pitchFamily="2" charset="2"/>
                </a:rPr>
                <a:t>Œufs Bio produits</a:t>
              </a:r>
              <a:endParaRPr lang="fr-FR" sz="1600" b="1" dirty="0" smtClean="0">
                <a:sym typeface="Wingdings" pitchFamily="2" charset="2"/>
              </a:endParaRPr>
            </a:p>
            <a:p>
              <a:pPr marL="3175" lvl="2" algn="r"/>
              <a:r>
                <a:rPr lang="fr-FR" sz="1400" dirty="0" smtClean="0">
                  <a:sym typeface="Wingdings" pitchFamily="2" charset="2"/>
                </a:rPr>
                <a:t>265 M  578 M œufs</a:t>
              </a:r>
            </a:p>
            <a:p>
              <a:pPr marL="3175" lvl="2"/>
              <a:endParaRPr lang="fr-FR" sz="1400" dirty="0" smtClean="0">
                <a:sym typeface="Wingdings" pitchFamily="2" charset="2"/>
              </a:endParaRPr>
            </a:p>
            <a:p>
              <a:pPr marL="3175" lvl="2" algn="ctr"/>
              <a:r>
                <a:rPr lang="fr-FR" sz="1400" dirty="0" smtClean="0">
                  <a:sym typeface="Wingdings" pitchFamily="2" charset="2"/>
                </a:rPr>
                <a:t>Pour les autres secteurs une évolution comparable est observée</a:t>
              </a:r>
            </a:p>
            <a:p>
              <a:pPr marL="3175" lvl="2"/>
              <a:endParaRPr lang="fr-FR" dirty="0" smtClean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203848" y="1484784"/>
              <a:ext cx="2880320" cy="3693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Préparateurs</a:t>
              </a:r>
              <a:endParaRPr lang="fr-FR" dirty="0"/>
            </a:p>
          </p:txBody>
        </p:sp>
      </p:grpSp>
      <p:grpSp>
        <p:nvGrpSpPr>
          <p:cNvPr id="10" name="Groupe 11"/>
          <p:cNvGrpSpPr/>
          <p:nvPr/>
        </p:nvGrpSpPr>
        <p:grpSpPr>
          <a:xfrm>
            <a:off x="6156176" y="836712"/>
            <a:ext cx="2808312" cy="4752528"/>
            <a:chOff x="6300192" y="1484784"/>
            <a:chExt cx="2520280" cy="4248472"/>
          </a:xfrm>
        </p:grpSpPr>
        <p:sp>
          <p:nvSpPr>
            <p:cNvPr id="8" name="Espace réservé du contenu 2"/>
            <p:cNvSpPr txBox="1">
              <a:spLocks/>
            </p:cNvSpPr>
            <p:nvPr/>
          </p:nvSpPr>
          <p:spPr>
            <a:xfrm>
              <a:off x="6300192" y="1484784"/>
              <a:ext cx="2520280" cy="424847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normAutofit/>
            </a:bodyPr>
            <a:lstStyle/>
            <a:p>
              <a:pPr marL="365760" marR="0" lvl="0" indent="-283464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endParaRPr lang="fr-FR" sz="2000" dirty="0" smtClean="0"/>
            </a:p>
            <a:p>
              <a:pPr marL="365760" marR="0" lvl="0" indent="-283464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r>
                <a:rPr lang="fr-FR" sz="1400" dirty="0" smtClean="0"/>
                <a:t>1772</a:t>
              </a:r>
              <a:r>
                <a:rPr lang="fr-FR" sz="1400" dirty="0" smtClean="0">
                  <a:sym typeface="Wingdings" pitchFamily="2" charset="2"/>
                </a:rPr>
                <a:t> 3172 certifiés</a:t>
              </a:r>
            </a:p>
            <a:p>
              <a:pPr marL="365760" marR="0" lvl="0" indent="-283464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r>
                <a:rPr lang="fr-FR" sz="1400" dirty="0" smtClean="0">
                  <a:sym typeface="Wingdings" pitchFamily="2" charset="2"/>
                </a:rPr>
                <a:t>Marché</a:t>
              </a:r>
            </a:p>
            <a:p>
              <a:pPr marL="365760" marR="0" lvl="0" indent="-283464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/>
                <a:defRPr/>
              </a:pP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300192" y="1484784"/>
              <a:ext cx="2520280" cy="3693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Distributeurs</a:t>
              </a:r>
              <a:endParaRPr lang="fr-FR" dirty="0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6417" t="9905" r="41791" b="11100"/>
          <a:stretch>
            <a:fillRect/>
          </a:stretch>
        </p:blipFill>
        <p:spPr bwMode="auto">
          <a:xfrm>
            <a:off x="6156175" y="1844824"/>
            <a:ext cx="286362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7740352" y="3933056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</a:t>
            </a:r>
            <a:endParaRPr lang="fr-FR" dirty="0"/>
          </a:p>
        </p:txBody>
      </p:sp>
      <p:grpSp>
        <p:nvGrpSpPr>
          <p:cNvPr id="12" name="Groupe 22"/>
          <p:cNvGrpSpPr/>
          <p:nvPr/>
        </p:nvGrpSpPr>
        <p:grpSpPr>
          <a:xfrm>
            <a:off x="323528" y="5805264"/>
            <a:ext cx="8568952" cy="864097"/>
            <a:chOff x="395536" y="5661247"/>
            <a:chExt cx="8568952" cy="842583"/>
          </a:xfrm>
        </p:grpSpPr>
        <p:sp>
          <p:nvSpPr>
            <p:cNvPr id="11" name="ZoneTexte 10"/>
            <p:cNvSpPr txBox="1"/>
            <p:nvPr/>
          </p:nvSpPr>
          <p:spPr>
            <a:xfrm>
              <a:off x="395536" y="5661249"/>
              <a:ext cx="8568952" cy="83099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895350"/>
              <a:r>
                <a:rPr lang="fr-FR" sz="1600" dirty="0" smtClean="0">
                  <a:sym typeface="Wingdings" pitchFamily="2" charset="2"/>
                </a:rPr>
                <a:t>A</a:t>
              </a:r>
              <a:r>
                <a:rPr lang="fr-FR" sz="1600" dirty="0" smtClean="0"/>
                <a:t>pprovisionnement France évolue positivement de 62% en 2008 à 70% en 2012 (au moins 40% d’importation incontournable)</a:t>
              </a:r>
            </a:p>
            <a:p>
              <a:pPr marL="895350"/>
              <a:r>
                <a:rPr lang="fr-FR" sz="1600" dirty="0" smtClean="0"/>
                <a:t>Développement de débouchés à l’export – (Vins, fromages, produits transformés)</a:t>
              </a:r>
              <a:endParaRPr lang="fr-FR" sz="16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95536" y="5661247"/>
              <a:ext cx="936104" cy="842583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fr-FR" sz="1600" dirty="0" smtClean="0">
                  <a:solidFill>
                    <a:schemeClr val="bg1"/>
                  </a:solidFill>
                </a:rPr>
                <a:t>Import</a:t>
              </a:r>
            </a:p>
            <a:p>
              <a:pPr algn="ctr"/>
              <a:r>
                <a:rPr lang="fr-FR" sz="1600" dirty="0" smtClean="0">
                  <a:solidFill>
                    <a:schemeClr val="bg1"/>
                  </a:solidFill>
                </a:rPr>
                <a:t>Export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251520" y="836712"/>
            <a:ext cx="2520280" cy="4248472"/>
            <a:chOff x="251520" y="1052736"/>
            <a:chExt cx="2520280" cy="4248472"/>
          </a:xfrm>
        </p:grpSpPr>
        <p:sp>
          <p:nvSpPr>
            <p:cNvPr id="17" name="Espace réservé du contenu 2"/>
            <p:cNvSpPr txBox="1">
              <a:spLocks/>
            </p:cNvSpPr>
            <p:nvPr/>
          </p:nvSpPr>
          <p:spPr>
            <a:xfrm>
              <a:off x="251520" y="1052736"/>
              <a:ext cx="2520280" cy="4248472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no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Verdana" pitchFamily="34" charset="0"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2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11978 </a:t>
              </a:r>
              <a:r>
                <a:rPr kumimoji="0" lang="fr-F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Wingdings" pitchFamily="2" charset="2"/>
                </a:rPr>
                <a:t> 24 400 certifiés</a:t>
              </a:r>
              <a:endPara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Verdana" pitchFamily="34" charset="0"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Surfaces engagées</a:t>
              </a:r>
            </a:p>
            <a:p>
              <a:pPr marL="0" marR="0" lvl="2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557 133 ha </a:t>
              </a: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Wingdings" pitchFamily="2" charset="2"/>
                </a:rPr>
                <a:t> 1 030 000 ha</a:t>
              </a:r>
              <a:endPara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Verdana" pitchFamily="34" charset="0"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½ des producteurs vendent en direct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Verdana" pitchFamily="34" charset="0"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¼ des producteurs transforment à la ferme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Verdana" pitchFamily="34" charset="0"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Grande diversité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Verdana" pitchFamily="34" charset="0"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Resto Coll. Plus de 2000 producteurs vendent à la restauration collective en 2012</a:t>
              </a:r>
            </a:p>
            <a:p>
              <a:pPr marL="0" marR="0" lvl="1" indent="0" algn="r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Verdana" pitchFamily="34" charset="0"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32% </a:t>
              </a: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Wingdings" pitchFamily="2" charset="2"/>
                </a:rPr>
                <a:t> 57% des </a:t>
              </a:r>
              <a:r>
                <a:rPr kumimoji="0" lang="fr-FR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Wingdings" pitchFamily="2" charset="2"/>
                </a:rPr>
                <a:t>établ</a:t>
              </a: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Wingdings" pitchFamily="2" charset="2"/>
                </a:rPr>
                <a:t>. en proposent</a:t>
              </a:r>
            </a:p>
            <a:p>
              <a:pPr marL="0" marR="0" lvl="1" indent="0" algn="r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Verdana" pitchFamily="34" charset="0"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Wingdings" pitchFamily="2" charset="2"/>
                </a:rPr>
                <a:t> </a:t>
              </a:r>
              <a:endPara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640080" marR="0" lvl="1" indent="-237744" algn="l" defTabSz="914400" rtl="0" eaLnBrk="1" fontAlgn="auto" latinLnBrk="0" hangingPunct="1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Verdana" pitchFamily="34" charset="0"/>
                <a:buChar char="-"/>
                <a:tabLst/>
                <a:defRPr/>
              </a:pPr>
              <a:endPara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51520" y="1052736"/>
              <a:ext cx="2520280" cy="3693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Producteurs</a:t>
              </a:r>
              <a:endParaRPr lang="fr-FR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908720"/>
          </a:xfrm>
        </p:spPr>
        <p:txBody>
          <a:bodyPr>
            <a:normAutofit/>
          </a:bodyPr>
          <a:lstStyle/>
          <a:p>
            <a:r>
              <a:rPr lang="fr-FR" dirty="0" smtClean="0"/>
              <a:t>Repères d’évolution depuis 3ans</a:t>
            </a:r>
            <a:endParaRPr lang="fr-FR" dirty="0"/>
          </a:p>
        </p:txBody>
      </p:sp>
      <p:grpSp>
        <p:nvGrpSpPr>
          <p:cNvPr id="3" name="Groupe 8"/>
          <p:cNvGrpSpPr/>
          <p:nvPr/>
        </p:nvGrpSpPr>
        <p:grpSpPr>
          <a:xfrm>
            <a:off x="1007096" y="5589240"/>
            <a:ext cx="7920615" cy="1033292"/>
            <a:chOff x="-55568" y="4766139"/>
            <a:chExt cx="7920615" cy="1033292"/>
          </a:xfrm>
          <a:noFill/>
        </p:grpSpPr>
        <p:sp>
          <p:nvSpPr>
            <p:cNvPr id="10" name="ZoneTexte 6"/>
            <p:cNvSpPr txBox="1">
              <a:spLocks noChangeArrowheads="1"/>
            </p:cNvSpPr>
            <p:nvPr/>
          </p:nvSpPr>
          <p:spPr bwMode="auto">
            <a:xfrm>
              <a:off x="-55568" y="5124914"/>
              <a:ext cx="1512888" cy="3698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solidFill>
                    <a:srgbClr val="006600"/>
                  </a:solidFill>
                  <a:latin typeface="Calibri" pitchFamily="34" charset="0"/>
                </a:rPr>
                <a:t>Engagement</a:t>
              </a:r>
            </a:p>
          </p:txBody>
        </p:sp>
        <p:sp>
          <p:nvSpPr>
            <p:cNvPr id="11" name="ZoneTexte 7"/>
            <p:cNvSpPr txBox="1">
              <a:spLocks noChangeArrowheads="1"/>
            </p:cNvSpPr>
            <p:nvPr/>
          </p:nvSpPr>
          <p:spPr bwMode="auto">
            <a:xfrm>
              <a:off x="1385882" y="4766139"/>
              <a:ext cx="1079500" cy="368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solidFill>
                    <a:srgbClr val="006600"/>
                  </a:solidFill>
                  <a:latin typeface="Calibri" pitchFamily="34" charset="0"/>
                </a:rPr>
                <a:t>Visibilité</a:t>
              </a:r>
            </a:p>
          </p:txBody>
        </p:sp>
        <p:sp>
          <p:nvSpPr>
            <p:cNvPr id="12" name="ZoneTexte 8"/>
            <p:cNvSpPr txBox="1">
              <a:spLocks noChangeArrowheads="1"/>
            </p:cNvSpPr>
            <p:nvPr/>
          </p:nvSpPr>
          <p:spPr bwMode="auto">
            <a:xfrm>
              <a:off x="2105020" y="5053476"/>
              <a:ext cx="2160587" cy="3698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solidFill>
                    <a:srgbClr val="006600"/>
                  </a:solidFill>
                  <a:latin typeface="Calibri" pitchFamily="34" charset="0"/>
                </a:rPr>
                <a:t>Economies d’échelle</a:t>
              </a:r>
            </a:p>
          </p:txBody>
        </p:sp>
        <p:sp>
          <p:nvSpPr>
            <p:cNvPr id="13" name="ZoneTexte 9"/>
            <p:cNvSpPr txBox="1">
              <a:spLocks noChangeArrowheads="1"/>
            </p:cNvSpPr>
            <p:nvPr/>
          </p:nvSpPr>
          <p:spPr bwMode="auto">
            <a:xfrm>
              <a:off x="3905245" y="4766139"/>
              <a:ext cx="1081087" cy="368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rgbClr val="006600"/>
                  </a:solidFill>
                  <a:latin typeface="Calibri" pitchFamily="34" charset="0"/>
                </a:rPr>
                <a:t>Volumes</a:t>
              </a:r>
            </a:p>
          </p:txBody>
        </p:sp>
        <p:sp>
          <p:nvSpPr>
            <p:cNvPr id="14" name="ZoneTexte 10"/>
            <p:cNvSpPr txBox="1">
              <a:spLocks noChangeArrowheads="1"/>
            </p:cNvSpPr>
            <p:nvPr/>
          </p:nvSpPr>
          <p:spPr bwMode="auto">
            <a:xfrm>
              <a:off x="6578467" y="4876101"/>
              <a:ext cx="1286580" cy="923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006600"/>
                  </a:solidFill>
                  <a:latin typeface="Calibri" pitchFamily="34" charset="0"/>
                </a:rPr>
                <a:t>Synergies entre acteurs</a:t>
              </a:r>
            </a:p>
          </p:txBody>
        </p:sp>
        <p:sp>
          <p:nvSpPr>
            <p:cNvPr id="15" name="ZoneTexte 11"/>
            <p:cNvSpPr txBox="1">
              <a:spLocks noChangeArrowheads="1"/>
            </p:cNvSpPr>
            <p:nvPr/>
          </p:nvSpPr>
          <p:spPr bwMode="auto">
            <a:xfrm>
              <a:off x="4893805" y="5003836"/>
              <a:ext cx="1655762" cy="3698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rgbClr val="006600"/>
                  </a:solidFill>
                  <a:latin typeface="Calibri" pitchFamily="34" charset="0"/>
                </a:rPr>
                <a:t>Origine France</a:t>
              </a:r>
            </a:p>
          </p:txBody>
        </p:sp>
        <p:sp>
          <p:nvSpPr>
            <p:cNvPr id="16" name="ZoneTexte 12"/>
            <p:cNvSpPr txBox="1">
              <a:spLocks noChangeArrowheads="1"/>
            </p:cNvSpPr>
            <p:nvPr/>
          </p:nvSpPr>
          <p:spPr bwMode="auto">
            <a:xfrm>
              <a:off x="3935250" y="5380216"/>
              <a:ext cx="1296987" cy="3698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solidFill>
                    <a:srgbClr val="006600"/>
                  </a:solidFill>
                  <a:latin typeface="Calibri" pitchFamily="34" charset="0"/>
                </a:rPr>
                <a:t>Innovation</a:t>
              </a:r>
            </a:p>
          </p:txBody>
        </p:sp>
        <p:sp>
          <p:nvSpPr>
            <p:cNvPr id="17" name="ZoneTexte 13"/>
            <p:cNvSpPr txBox="1">
              <a:spLocks noChangeArrowheads="1"/>
            </p:cNvSpPr>
            <p:nvPr/>
          </p:nvSpPr>
          <p:spPr bwMode="auto">
            <a:xfrm>
              <a:off x="1385882" y="5413839"/>
              <a:ext cx="1079500" cy="3698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rgbClr val="006600"/>
                  </a:solidFill>
                  <a:latin typeface="Calibri" pitchFamily="34" charset="0"/>
                </a:rPr>
                <a:t>Qualité</a:t>
              </a: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6156176" y="522920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smtClean="0"/>
              <a:t>* : en filières organisées ou estimation</a:t>
            </a:r>
          </a:p>
          <a:p>
            <a:pPr algn="r"/>
            <a:r>
              <a:rPr lang="fr-FR" sz="1200" i="1" dirty="0" smtClean="0"/>
              <a:t>Source : Agence Bio – 2011 / 2008</a:t>
            </a:r>
            <a:endParaRPr lang="fr-FR" sz="1200" i="1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2375248" y="6046468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3417268" y="5639820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5975648" y="5686428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3311352" y="6302924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6191672" y="6302924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7487816" y="5902452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8567936" y="6118476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539552" y="1124744"/>
          <a:ext cx="8352928" cy="3970524"/>
        </p:xfrm>
        <a:graphic>
          <a:graphicData uri="http://schemas.openxmlformats.org/drawingml/2006/table">
            <a:tbl>
              <a:tblPr/>
              <a:tblGrid>
                <a:gridCol w="734086"/>
                <a:gridCol w="745700"/>
                <a:gridCol w="800937"/>
                <a:gridCol w="787128"/>
                <a:gridCol w="696916"/>
                <a:gridCol w="980458"/>
                <a:gridCol w="873468"/>
                <a:gridCol w="2734235"/>
              </a:tblGrid>
              <a:tr h="216342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Évolutions entre </a:t>
                      </a:r>
                      <a:b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 2008 et fin 2011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Production</a:t>
                      </a:r>
                    </a:p>
                  </a:txBody>
                  <a:tcPr marL="6769" marR="6769" marT="6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Collecte, transformation</a:t>
                      </a:r>
                    </a:p>
                  </a:txBody>
                  <a:tcPr marL="6769" marR="6769" marT="67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Marché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22510"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Expl.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Surfaces / cheptel</a:t>
                      </a:r>
                    </a:p>
                  </a:txBody>
                  <a:tcPr marL="6769" marR="6769" marT="67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Entrep.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Volumes*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419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Filières végétales</a:t>
                      </a:r>
                    </a:p>
                  </a:txBody>
                  <a:tcPr marL="6769" marR="6769" marT="676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Grandes cultures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Céréales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+14%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+52%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+8%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+46%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+100% FAB</a:t>
                      </a:r>
                      <a:b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+32% Alimentation humaine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970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Oléoprot.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+77%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+45%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Luzerne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00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fr-F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 3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81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Fruits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+94%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+23%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+35%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Légumes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+83%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+83%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05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Viticulture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 2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 2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+124%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+41%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69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PPAM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+92%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+18%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+27%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359M€ en 2012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817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Filières animales</a:t>
                      </a:r>
                    </a:p>
                  </a:txBody>
                  <a:tcPr marL="6769" marR="6769" marT="676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Lait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vache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+23%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+30%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+45%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(+9%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coll.)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+42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+42%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948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brebis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+75%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+23%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chèvre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+49%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+66%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+11%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2163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Viande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Bovine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+22%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+52%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+91%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+54%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+42%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  <a:tr h="2163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Ovine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+30%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+25%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+26%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+21%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1852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Porcine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 2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+70%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+72%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+81%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</a:tr>
              <a:tr h="2163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Volaille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+47%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+44%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+44%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+51%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13927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Œufs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+64%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+75%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+82%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+34%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8502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 2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 2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69" marR="6769" marT="676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 2</a:t>
                      </a:r>
                    </a:p>
                  </a:txBody>
                  <a:tcPr marL="6769" marR="6769" marT="67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430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Un doublement des opérateurs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8001719" cy="524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000" y="1628800"/>
            <a:ext cx="3888000" cy="423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043608" y="0"/>
            <a:ext cx="8100392" cy="764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 doublement des opérateurs</a:t>
            </a:r>
            <a:endParaRPr kumimoji="0" lang="fr-F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76470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Répartition des transformateurs notifiés selon leur activité principale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639633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5031 Fin 2007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5868144" y="551723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8785 Fin 2011</a:t>
            </a:r>
            <a:endParaRPr lang="fr-FR" sz="2800" dirty="0"/>
          </a:p>
        </p:txBody>
      </p:sp>
      <p:sp>
        <p:nvSpPr>
          <p:cNvPr id="12" name="Flèche droite 11"/>
          <p:cNvSpPr/>
          <p:nvPr/>
        </p:nvSpPr>
        <p:spPr>
          <a:xfrm rot="20637303">
            <a:off x="3415488" y="4148039"/>
            <a:ext cx="1657539" cy="722936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5940152" y="6581001"/>
            <a:ext cx="3203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 smtClean="0"/>
              <a:t>Source : Agence Bio - Données OC 2007 / 2011</a:t>
            </a:r>
            <a:endParaRPr lang="fr-FR" sz="1200" i="1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2952328" cy="321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print"/>
          <a:srcRect l="48585" t="52596" r="8501" b="11967"/>
          <a:stretch>
            <a:fillRect/>
          </a:stretch>
        </p:blipFill>
        <p:spPr bwMode="auto">
          <a:xfrm>
            <a:off x="2195736" y="1124744"/>
            <a:ext cx="304033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7560072" cy="782637"/>
          </a:xfrm>
        </p:spPr>
        <p:txBody>
          <a:bodyPr lIns="80147" tIns="40074" rIns="80147" bIns="40074" anchor="ctr">
            <a:normAutofit/>
          </a:bodyPr>
          <a:lstStyle/>
          <a:p>
            <a:pPr algn="ctr">
              <a:defRPr/>
            </a:pPr>
            <a:r>
              <a:rPr lang="fr-FR" dirty="0" smtClean="0"/>
              <a:t>Un doublement du marché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187624" y="836712"/>
            <a:ext cx="8136905" cy="1224136"/>
          </a:xfrm>
        </p:spPr>
        <p:txBody>
          <a:bodyPr lIns="80147" tIns="40074" rIns="80147" bIns="40074">
            <a:normAutofit/>
          </a:bodyPr>
          <a:lstStyle/>
          <a:p>
            <a:pPr>
              <a:defRPr/>
            </a:pPr>
            <a:r>
              <a:rPr lang="fr-FR" sz="1400" dirty="0" smtClean="0">
                <a:latin typeface="Arial" charset="0"/>
                <a:cs typeface="Arial" charset="0"/>
                <a:sym typeface="Wingdings" pitchFamily="2" charset="2"/>
              </a:rPr>
              <a:t>Le Marché bio :			- Des circuits de distribution diversifiés</a:t>
            </a:r>
          </a:p>
          <a:p>
            <a:pPr marL="541242" indent="-179356">
              <a:buFontTx/>
              <a:buChar char="-"/>
              <a:defRPr/>
            </a:pPr>
            <a:r>
              <a:rPr lang="fr-FR" sz="1400" dirty="0" smtClean="0">
                <a:latin typeface="Arial" charset="0"/>
                <a:cs typeface="Arial" charset="0"/>
                <a:sym typeface="Wingdings" pitchFamily="2" charset="2"/>
              </a:rPr>
              <a:t>Multiplié par 4 en 10 ans		- Développement en restauration collective</a:t>
            </a:r>
          </a:p>
          <a:p>
            <a:pPr marL="541242" indent="-179356">
              <a:buFontTx/>
              <a:buChar char="-"/>
              <a:defRPr/>
            </a:pPr>
            <a:r>
              <a:rPr lang="fr-FR" sz="1400" dirty="0" smtClean="0">
                <a:latin typeface="Arial" charset="0"/>
                <a:cs typeface="Arial" charset="0"/>
                <a:sym typeface="Wingdings" pitchFamily="2" charset="2"/>
              </a:rPr>
              <a:t>Quasi doublement en 4 ans		- Plus de 4,1 Milliards d’euro en 2012</a:t>
            </a:r>
          </a:p>
          <a:p>
            <a:pPr>
              <a:buFontTx/>
              <a:buChar char="-"/>
              <a:defRPr/>
            </a:pPr>
            <a:endParaRPr lang="fr-FR" sz="1800" dirty="0" smtClean="0">
              <a:sym typeface="Wingdings" pitchFamily="2" charset="2"/>
            </a:endParaRPr>
          </a:p>
          <a:p>
            <a:pPr>
              <a:defRPr/>
            </a:pPr>
            <a:endParaRPr lang="fr-FR" sz="1800" dirty="0" smtClean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11816"/>
            <a:ext cx="8352086" cy="514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droite 4"/>
          <p:cNvSpPr/>
          <p:nvPr/>
        </p:nvSpPr>
        <p:spPr>
          <a:xfrm rot="20751028">
            <a:off x="7902669" y="2177285"/>
            <a:ext cx="388059" cy="19790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L’origine France gagne du terrain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937479" cy="486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bio occupe une place croissante dans le paysage agricole français 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58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83568" y="162880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Évolution de la part des surfaces nationales conduites en bio depuis 10 ans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800963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755576" y="148478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Évolution de la part des cheptels nationaux conduits en bio depuis 5 ans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59632" y="260648"/>
            <a:ext cx="749808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bio occupe une place croissante dans le paysage agricole français </a:t>
            </a:r>
            <a:endParaRPr kumimoji="0" lang="fr-FR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AgenceBio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ThèmeAgenceBio2</Template>
  <TotalTime>2141</TotalTime>
  <Words>1371</Words>
  <Application>Microsoft Office PowerPoint</Application>
  <PresentationFormat>Affichage à l'écran (4:3)</PresentationFormat>
  <Paragraphs>277</Paragraphs>
  <Slides>19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ThèmeAgenceBio2</vt:lpstr>
      <vt:lpstr>Des filières biologiques de plus en plus structurées</vt:lpstr>
      <vt:lpstr>Chiffres clés : doublement des secteurs en 5 ans</vt:lpstr>
      <vt:lpstr>Repères d’évolution depuis 3ans</vt:lpstr>
      <vt:lpstr>Un doublement des opérateurs</vt:lpstr>
      <vt:lpstr>Diapositive 5</vt:lpstr>
      <vt:lpstr>Un doublement du marché</vt:lpstr>
      <vt:lpstr>L’origine France gagne du terrain</vt:lpstr>
      <vt:lpstr>La bio occupe une place croissante dans le paysage agricole français </vt:lpstr>
      <vt:lpstr>Diapositive 9</vt:lpstr>
      <vt:lpstr>le fonds « AVENIR BIO »</vt:lpstr>
      <vt:lpstr>Un outil de structuration des filières bio, le Fonds « Avenir Bio »</vt:lpstr>
      <vt:lpstr>Un soutien à 46 programmes d’actions globaux et cohérents développés sur une base partenariale et pluriannuelle</vt:lpstr>
      <vt:lpstr>Des investissements soutenus tout au long de la filière pour des filières performantes</vt:lpstr>
      <vt:lpstr>46 programmes « Avenir Bio » soutenus dans toutes les filières et sur tout le territoire</vt:lpstr>
      <vt:lpstr>Pour l’avenir,  des besoins à satisfaire</vt:lpstr>
      <vt:lpstr>L’année 2012 a été marquée par :</vt:lpstr>
      <vt:lpstr>Pour l’avenir, amplifier le mouvement engagé</vt:lpstr>
      <vt:lpstr>Pour l’avenir, amplifier le mouvement engagé</vt:lpstr>
      <vt:lpstr>Des axes stratégiques de développement pour la bio en France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filières biologiques de plus en plus structurées</dc:title>
  <dc:creator>Agence Bio - Dorian Fléchet</dc:creator>
  <cp:lastModifiedBy>AgenceBIO</cp:lastModifiedBy>
  <cp:revision>18</cp:revision>
  <dcterms:created xsi:type="dcterms:W3CDTF">2013-02-11T14:23:05Z</dcterms:created>
  <dcterms:modified xsi:type="dcterms:W3CDTF">2013-02-18T10:10:02Z</dcterms:modified>
</cp:coreProperties>
</file>