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2.xml" ContentType="application/vnd.openxmlformats-officedocument.themeOverrid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80" r:id="rId2"/>
    <p:sldId id="257" r:id="rId3"/>
    <p:sldId id="258" r:id="rId4"/>
    <p:sldId id="262" r:id="rId5"/>
    <p:sldId id="259" r:id="rId6"/>
    <p:sldId id="260" r:id="rId7"/>
    <p:sldId id="263" r:id="rId8"/>
    <p:sldId id="264" r:id="rId9"/>
    <p:sldId id="265" r:id="rId10"/>
    <p:sldId id="272" r:id="rId11"/>
    <p:sldId id="266" r:id="rId12"/>
    <p:sldId id="267" r:id="rId13"/>
    <p:sldId id="277" r:id="rId14"/>
    <p:sldId id="268" r:id="rId15"/>
    <p:sldId id="273" r:id="rId16"/>
    <p:sldId id="281" r:id="rId17"/>
    <p:sldId id="274" r:id="rId18"/>
    <p:sldId id="275" r:id="rId19"/>
    <p:sldId id="278" r:id="rId20"/>
    <p:sldId id="269" r:id="rId21"/>
    <p:sldId id="270" r:id="rId22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FE5B2"/>
    <a:srgbClr val="09EB8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56" autoAdjust="0"/>
    <p:restoredTop sz="94444" autoAdjust="0"/>
  </p:normalViewPr>
  <p:slideViewPr>
    <p:cSldViewPr snapToGrid="0">
      <p:cViewPr varScale="1">
        <p:scale>
          <a:sx n="67" d="100"/>
          <a:sy n="67" d="100"/>
        </p:scale>
        <p:origin x="738" y="60"/>
      </p:cViewPr>
      <p:guideLst/>
    </p:cSldViewPr>
  </p:slideViewPr>
  <p:outlineViewPr>
    <p:cViewPr>
      <p:scale>
        <a:sx n="33" d="100"/>
        <a:sy n="33" d="100"/>
      </p:scale>
      <p:origin x="0" y="-23634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cecile.adam\AppData\Local\Temp\recap%20indic%20GM-1.xlsx" TargetMode="External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oleObject" Target="file:///\\SFGRNAS1.afssa.fr\COMMUNS\Public\PHC\CMIDGAL\Plan%20de%20surveillance%20abattoir\Donn&#233;es%20compil&#233;es\ABATTOIR_E.%20coli%20veau%202015-2017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6.4667004663441996E-2"/>
          <c:y val="3.2824590899277035E-2"/>
          <c:w val="0.62152449693788314"/>
          <c:h val="0.85839814906440104"/>
        </c:manualLayout>
      </c:layout>
      <c:lineChart>
        <c:grouping val="standard"/>
        <c:varyColors val="0"/>
        <c:ser>
          <c:idx val="0"/>
          <c:order val="0"/>
          <c:tx>
            <c:strRef>
              <c:f>'E:\GM\GM2017 N\novembre\[fig pres suivi 2017.xlsx]recap indic'!$L$2</c:f>
              <c:strCache>
                <c:ptCount val="1"/>
                <c:pt idx="0">
                  <c:v>Tonnage</c:v>
                </c:pt>
              </c:strCache>
            </c:strRef>
          </c:tx>
          <c:marker>
            <c:symbol val="none"/>
          </c:marker>
          <c:trendline>
            <c:trendlineType val="poly"/>
            <c:order val="4"/>
            <c:dispRSqr val="0"/>
            <c:dispEq val="0"/>
          </c:trendline>
          <c:cat>
            <c:numRef>
              <c:f>'E:\GM\GM2017 N\novembre\[fig pres suivi 2017.xlsx]recap indic'!$K$3:$K$20</c:f>
              <c:numCache>
                <c:formatCode>General</c:formatCode>
                <c:ptCount val="18"/>
                <c:pt idx="0">
                  <c:v>1999</c:v>
                </c:pt>
                <c:pt idx="1">
                  <c:v>2000</c:v>
                </c:pt>
                <c:pt idx="2">
                  <c:v>2001</c:v>
                </c:pt>
                <c:pt idx="3">
                  <c:v>2002</c:v>
                </c:pt>
                <c:pt idx="4">
                  <c:v>2003</c:v>
                </c:pt>
                <c:pt idx="5">
                  <c:v>2004</c:v>
                </c:pt>
                <c:pt idx="6">
                  <c:v>2005</c:v>
                </c:pt>
                <c:pt idx="7">
                  <c:v>2006</c:v>
                </c:pt>
                <c:pt idx="8">
                  <c:v>2007</c:v>
                </c:pt>
                <c:pt idx="9">
                  <c:v>2008</c:v>
                </c:pt>
                <c:pt idx="10">
                  <c:v>2009</c:v>
                </c:pt>
                <c:pt idx="11">
                  <c:v>2010</c:v>
                </c:pt>
                <c:pt idx="12">
                  <c:v>2011</c:v>
                </c:pt>
                <c:pt idx="13">
                  <c:v>2012</c:v>
                </c:pt>
                <c:pt idx="14">
                  <c:v>2013</c:v>
                </c:pt>
                <c:pt idx="15">
                  <c:v>2014</c:v>
                </c:pt>
                <c:pt idx="16">
                  <c:v>2015</c:v>
                </c:pt>
                <c:pt idx="17">
                  <c:v>2016</c:v>
                </c:pt>
              </c:numCache>
            </c:numRef>
          </c:cat>
          <c:val>
            <c:numRef>
              <c:f>'E:\GM\GM2017 N\novembre\[fig pres suivi 2017.xlsx]recap indic'!$L$3:$L$20</c:f>
              <c:numCache>
                <c:formatCode>General</c:formatCode>
                <c:ptCount val="18"/>
                <c:pt idx="0">
                  <c:v>1</c:v>
                </c:pt>
                <c:pt idx="1">
                  <c:v>1.0549199084668193</c:v>
                </c:pt>
                <c:pt idx="2">
                  <c:v>1.0480549199084668</c:v>
                </c:pt>
                <c:pt idx="3">
                  <c:v>1.0114416475972541</c:v>
                </c:pt>
                <c:pt idx="4">
                  <c:v>0.98627002288329524</c:v>
                </c:pt>
                <c:pt idx="5">
                  <c:v>0.9610983981693364</c:v>
                </c:pt>
                <c:pt idx="6">
                  <c:v>0.98779557589626243</c:v>
                </c:pt>
                <c:pt idx="7">
                  <c:v>0.94355453852021354</c:v>
                </c:pt>
                <c:pt idx="8">
                  <c:v>1.0122044241037376</c:v>
                </c:pt>
                <c:pt idx="9">
                  <c:v>0.89321128909229597</c:v>
                </c:pt>
                <c:pt idx="10">
                  <c:v>0.80778032036613268</c:v>
                </c:pt>
                <c:pt idx="11">
                  <c:v>0.77421815408085426</c:v>
                </c:pt>
                <c:pt idx="12">
                  <c:v>0.69412662090007626</c:v>
                </c:pt>
                <c:pt idx="13">
                  <c:v>0.5995423340961098</c:v>
                </c:pt>
                <c:pt idx="14">
                  <c:v>0.54004576659038905</c:v>
                </c:pt>
                <c:pt idx="15">
                  <c:v>0.60106788710907699</c:v>
                </c:pt>
                <c:pt idx="16">
                  <c:v>0.39206712433257057</c:v>
                </c:pt>
                <c:pt idx="17">
                  <c:v>0.40427154843630814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4AB0-4896-894D-B0D9ABEA8602}"/>
            </c:ext>
          </c:extLst>
        </c:ser>
        <c:ser>
          <c:idx val="1"/>
          <c:order val="1"/>
          <c:tx>
            <c:strRef>
              <c:f>'E:\GM\GM2017 N\novembre\[fig pres suivi 2017.xlsx]recap indic'!$M$2</c:f>
              <c:strCache>
                <c:ptCount val="1"/>
                <c:pt idx="0">
                  <c:v>ALEA</c:v>
                </c:pt>
              </c:strCache>
            </c:strRef>
          </c:tx>
          <c:marker>
            <c:symbol val="none"/>
          </c:marker>
          <c:trendline>
            <c:trendlineType val="poly"/>
            <c:order val="2"/>
            <c:dispRSqr val="0"/>
            <c:dispEq val="0"/>
          </c:trendline>
          <c:cat>
            <c:numRef>
              <c:f>'E:\GM\GM2017 N\novembre\[fig pres suivi 2017.xlsx]recap indic'!$K$3:$K$20</c:f>
              <c:numCache>
                <c:formatCode>General</c:formatCode>
                <c:ptCount val="18"/>
                <c:pt idx="0">
                  <c:v>1999</c:v>
                </c:pt>
                <c:pt idx="1">
                  <c:v>2000</c:v>
                </c:pt>
                <c:pt idx="2">
                  <c:v>2001</c:v>
                </c:pt>
                <c:pt idx="3">
                  <c:v>2002</c:v>
                </c:pt>
                <c:pt idx="4">
                  <c:v>2003</c:v>
                </c:pt>
                <c:pt idx="5">
                  <c:v>2004</c:v>
                </c:pt>
                <c:pt idx="6">
                  <c:v>2005</c:v>
                </c:pt>
                <c:pt idx="7">
                  <c:v>2006</c:v>
                </c:pt>
                <c:pt idx="8">
                  <c:v>2007</c:v>
                </c:pt>
                <c:pt idx="9">
                  <c:v>2008</c:v>
                </c:pt>
                <c:pt idx="10">
                  <c:v>2009</c:v>
                </c:pt>
                <c:pt idx="11">
                  <c:v>2010</c:v>
                </c:pt>
                <c:pt idx="12">
                  <c:v>2011</c:v>
                </c:pt>
                <c:pt idx="13">
                  <c:v>2012</c:v>
                </c:pt>
                <c:pt idx="14">
                  <c:v>2013</c:v>
                </c:pt>
                <c:pt idx="15">
                  <c:v>2014</c:v>
                </c:pt>
                <c:pt idx="16">
                  <c:v>2015</c:v>
                </c:pt>
                <c:pt idx="17">
                  <c:v>2016</c:v>
                </c:pt>
              </c:numCache>
            </c:numRef>
          </c:cat>
          <c:val>
            <c:numRef>
              <c:f>'E:\GM\GM2017 N\novembre\[fig pres suivi 2017.xlsx]recap indic'!$M$3:$M$20</c:f>
              <c:numCache>
                <c:formatCode>General</c:formatCode>
                <c:ptCount val="18"/>
                <c:pt idx="0">
                  <c:v>1</c:v>
                </c:pt>
                <c:pt idx="1">
                  <c:v>1.0671378091872792</c:v>
                </c:pt>
                <c:pt idx="2">
                  <c:v>1.0883392226148412</c:v>
                </c:pt>
                <c:pt idx="3">
                  <c:v>1.1395759717314489</c:v>
                </c:pt>
                <c:pt idx="4">
                  <c:v>1.1872791519434631</c:v>
                </c:pt>
                <c:pt idx="5">
                  <c:v>1.1643109540636043</c:v>
                </c:pt>
                <c:pt idx="6">
                  <c:v>1.2809187279151943</c:v>
                </c:pt>
                <c:pt idx="7">
                  <c:v>1.2650176678445231</c:v>
                </c:pt>
                <c:pt idx="8">
                  <c:v>1.2703180212014136</c:v>
                </c:pt>
                <c:pt idx="9">
                  <c:v>1.1466431095406362</c:v>
                </c:pt>
                <c:pt idx="10">
                  <c:v>1.1201413427561839</c:v>
                </c:pt>
                <c:pt idx="11">
                  <c:v>1.1289752650176679</c:v>
                </c:pt>
                <c:pt idx="12">
                  <c:v>1.0812720848056538</c:v>
                </c:pt>
                <c:pt idx="13">
                  <c:v>1.0159010600706715</c:v>
                </c:pt>
                <c:pt idx="14">
                  <c:v>0.93992932862190826</c:v>
                </c:pt>
                <c:pt idx="15">
                  <c:v>1.0636042402826855</c:v>
                </c:pt>
                <c:pt idx="16">
                  <c:v>0.66077738515901063</c:v>
                </c:pt>
                <c:pt idx="17">
                  <c:v>0.68551236749116617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4AB0-4896-894D-B0D9ABEA8602}"/>
            </c:ext>
          </c:extLst>
        </c:ser>
        <c:ser>
          <c:idx val="2"/>
          <c:order val="2"/>
          <c:tx>
            <c:strRef>
              <c:f>'E:\GM\GM2017 N\novembre\[fig pres suivi 2017.xlsx]recap indic'!$N$2</c:f>
              <c:strCache>
                <c:ptCount val="1"/>
                <c:pt idx="0">
                  <c:v>nADD/biomasse</c:v>
                </c:pt>
              </c:strCache>
            </c:strRef>
          </c:tx>
          <c:marker>
            <c:symbol val="none"/>
          </c:marker>
          <c:trendline>
            <c:trendlineType val="poly"/>
            <c:order val="4"/>
            <c:dispRSqr val="0"/>
            <c:dispEq val="0"/>
          </c:trendline>
          <c:cat>
            <c:numRef>
              <c:f>'E:\GM\GM2017 N\novembre\[fig pres suivi 2017.xlsx]recap indic'!$K$3:$K$20</c:f>
              <c:numCache>
                <c:formatCode>General</c:formatCode>
                <c:ptCount val="18"/>
                <c:pt idx="0">
                  <c:v>1999</c:v>
                </c:pt>
                <c:pt idx="1">
                  <c:v>2000</c:v>
                </c:pt>
                <c:pt idx="2">
                  <c:v>2001</c:v>
                </c:pt>
                <c:pt idx="3">
                  <c:v>2002</c:v>
                </c:pt>
                <c:pt idx="4">
                  <c:v>2003</c:v>
                </c:pt>
                <c:pt idx="5">
                  <c:v>2004</c:v>
                </c:pt>
                <c:pt idx="6">
                  <c:v>2005</c:v>
                </c:pt>
                <c:pt idx="7">
                  <c:v>2006</c:v>
                </c:pt>
                <c:pt idx="8">
                  <c:v>2007</c:v>
                </c:pt>
                <c:pt idx="9">
                  <c:v>2008</c:v>
                </c:pt>
                <c:pt idx="10">
                  <c:v>2009</c:v>
                </c:pt>
                <c:pt idx="11">
                  <c:v>2010</c:v>
                </c:pt>
                <c:pt idx="12">
                  <c:v>2011</c:v>
                </c:pt>
                <c:pt idx="13">
                  <c:v>2012</c:v>
                </c:pt>
                <c:pt idx="14">
                  <c:v>2013</c:v>
                </c:pt>
                <c:pt idx="15">
                  <c:v>2014</c:v>
                </c:pt>
                <c:pt idx="16">
                  <c:v>2015</c:v>
                </c:pt>
                <c:pt idx="17">
                  <c:v>2016</c:v>
                </c:pt>
              </c:numCache>
            </c:numRef>
          </c:cat>
          <c:val>
            <c:numRef>
              <c:f>'E:\GM\GM2017 N\novembre\[fig pres suivi 2017.xlsx]recap indic'!$N$3:$N$20</c:f>
              <c:numCache>
                <c:formatCode>General</c:formatCode>
                <c:ptCount val="18"/>
                <c:pt idx="0">
                  <c:v>1</c:v>
                </c:pt>
                <c:pt idx="1">
                  <c:v>1.0982994010328908</c:v>
                </c:pt>
                <c:pt idx="2">
                  <c:v>1.0992202799451587</c:v>
                </c:pt>
                <c:pt idx="3">
                  <c:v>1.1433835298805148</c:v>
                </c:pt>
                <c:pt idx="4">
                  <c:v>1.1752376156479551</c:v>
                </c:pt>
                <c:pt idx="5">
                  <c:v>1.131641470917736</c:v>
                </c:pt>
                <c:pt idx="6">
                  <c:v>1.1907213091409217</c:v>
                </c:pt>
                <c:pt idx="7">
                  <c:v>1.1755224328312766</c:v>
                </c:pt>
                <c:pt idx="8">
                  <c:v>1.208670014107907</c:v>
                </c:pt>
                <c:pt idx="9">
                  <c:v>1.0650115545549053</c:v>
                </c:pt>
                <c:pt idx="10">
                  <c:v>1.02764211413813</c:v>
                </c:pt>
                <c:pt idx="11">
                  <c:v>1.0037472103890519</c:v>
                </c:pt>
                <c:pt idx="12">
                  <c:v>0.9181957353652449</c:v>
                </c:pt>
                <c:pt idx="13">
                  <c:v>0.80414893786473418</c:v>
                </c:pt>
                <c:pt idx="14">
                  <c:v>0.72073566342378714</c:v>
                </c:pt>
                <c:pt idx="15">
                  <c:v>0.80824780955516684</c:v>
                </c:pt>
                <c:pt idx="16">
                  <c:v>0.49945780896913766</c:v>
                </c:pt>
                <c:pt idx="17">
                  <c:v>0.48049992184972656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4AB0-4896-894D-B0D9ABEA860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20724672"/>
        <c:axId val="1"/>
      </c:lineChart>
      <c:catAx>
        <c:axId val="22072467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 rot="-5400000"/>
          <a:lstStyle/>
          <a:p>
            <a:pPr>
              <a:defRPr/>
            </a:pPr>
            <a:endParaRPr lang="fr-FR"/>
          </a:p>
        </c:txPr>
        <c:crossAx val="1"/>
        <c:crosses val="autoZero"/>
        <c:auto val="1"/>
        <c:lblAlgn val="ctr"/>
        <c:lblOffset val="100"/>
        <c:noMultiLvlLbl val="0"/>
      </c:catAx>
      <c:valAx>
        <c:axId val="1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220724672"/>
        <c:crosses val="autoZero"/>
        <c:crossBetween val="between"/>
      </c:valAx>
    </c:plotArea>
    <c:legend>
      <c:legendPos val="r"/>
      <c:legendEntry>
        <c:idx val="3"/>
        <c:delete val="1"/>
      </c:legendEntry>
      <c:legendEntry>
        <c:idx val="4"/>
        <c:delete val="1"/>
      </c:legendEntry>
      <c:legendEntry>
        <c:idx val="5"/>
        <c:delete val="1"/>
      </c:legendEntry>
      <c:layout/>
      <c:overlay val="0"/>
    </c:legend>
    <c:plotVisOnly val="1"/>
    <c:dispBlanksAs val="gap"/>
    <c:showDLblsOverMax val="0"/>
  </c:chart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5705336832895889"/>
          <c:y val="5.0925925925925923E-2"/>
          <c:w val="0.80648403324584439"/>
          <c:h val="0.6286829250510352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Feuil1!$C$3</c:f>
              <c:strCache>
                <c:ptCount val="1"/>
                <c:pt idx="0">
                  <c:v>2015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Feuil1!$B$4:$B$17</c:f>
              <c:strCache>
                <c:ptCount val="14"/>
                <c:pt idx="0">
                  <c:v>Ampicilline</c:v>
                </c:pt>
                <c:pt idx="1">
                  <c:v>Azithromycine</c:v>
                </c:pt>
                <c:pt idx="2">
                  <c:v>Céfotaxime</c:v>
                </c:pt>
                <c:pt idx="3">
                  <c:v>Ceftazidime</c:v>
                </c:pt>
                <c:pt idx="4">
                  <c:v>Chloramphénicol</c:v>
                </c:pt>
                <c:pt idx="5">
                  <c:v>Ciprofloxacine</c:v>
                </c:pt>
                <c:pt idx="6">
                  <c:v>Colistine</c:v>
                </c:pt>
                <c:pt idx="7">
                  <c:v>Gentamicine</c:v>
                </c:pt>
                <c:pt idx="8">
                  <c:v>Méropénème</c:v>
                </c:pt>
                <c:pt idx="9">
                  <c:v>Acide Nalidixique </c:v>
                </c:pt>
                <c:pt idx="10">
                  <c:v>Sulphaméthoxazole</c:v>
                </c:pt>
                <c:pt idx="11">
                  <c:v>Tétracycline</c:v>
                </c:pt>
                <c:pt idx="12">
                  <c:v>Tigécycline</c:v>
                </c:pt>
                <c:pt idx="13">
                  <c:v>Trimethoprime</c:v>
                </c:pt>
              </c:strCache>
            </c:strRef>
          </c:cat>
          <c:val>
            <c:numRef>
              <c:f>Feuil1!$C$4:$C$17</c:f>
              <c:numCache>
                <c:formatCode>0.0</c:formatCode>
                <c:ptCount val="14"/>
                <c:pt idx="0">
                  <c:v>53.465346534653463</c:v>
                </c:pt>
                <c:pt idx="1">
                  <c:v>6.9306930693069306</c:v>
                </c:pt>
                <c:pt idx="2">
                  <c:v>1.4851485148514851</c:v>
                </c:pt>
                <c:pt idx="3">
                  <c:v>1.9801980198019802</c:v>
                </c:pt>
                <c:pt idx="4">
                  <c:v>20.792079207920793</c:v>
                </c:pt>
                <c:pt idx="5">
                  <c:v>13.366336633663366</c:v>
                </c:pt>
                <c:pt idx="6">
                  <c:v>1.4851485148514851</c:v>
                </c:pt>
                <c:pt idx="7">
                  <c:v>5.9405940594059405</c:v>
                </c:pt>
                <c:pt idx="8">
                  <c:v>0</c:v>
                </c:pt>
                <c:pt idx="9">
                  <c:v>11.881188118811881</c:v>
                </c:pt>
                <c:pt idx="10">
                  <c:v>63.861386138613859</c:v>
                </c:pt>
                <c:pt idx="11">
                  <c:v>72.772277227722768</c:v>
                </c:pt>
                <c:pt idx="12">
                  <c:v>0</c:v>
                </c:pt>
                <c:pt idx="13">
                  <c:v>41.584158415841586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103-421D-8C9D-CDAEB95A88B4}"/>
            </c:ext>
          </c:extLst>
        </c:ser>
        <c:ser>
          <c:idx val="1"/>
          <c:order val="1"/>
          <c:tx>
            <c:strRef>
              <c:f>Feuil1!$D$3</c:f>
              <c:strCache>
                <c:ptCount val="1"/>
                <c:pt idx="0">
                  <c:v>2017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Feuil1!$B$4:$B$17</c:f>
              <c:strCache>
                <c:ptCount val="14"/>
                <c:pt idx="0">
                  <c:v>Ampicilline</c:v>
                </c:pt>
                <c:pt idx="1">
                  <c:v>Azithromycine</c:v>
                </c:pt>
                <c:pt idx="2">
                  <c:v>Céfotaxime</c:v>
                </c:pt>
                <c:pt idx="3">
                  <c:v>Ceftazidime</c:v>
                </c:pt>
                <c:pt idx="4">
                  <c:v>Chloramphénicol</c:v>
                </c:pt>
                <c:pt idx="5">
                  <c:v>Ciprofloxacine</c:v>
                </c:pt>
                <c:pt idx="6">
                  <c:v>Colistine</c:v>
                </c:pt>
                <c:pt idx="7">
                  <c:v>Gentamicine</c:v>
                </c:pt>
                <c:pt idx="8">
                  <c:v>Méropénème</c:v>
                </c:pt>
                <c:pt idx="9">
                  <c:v>Acide Nalidixique </c:v>
                </c:pt>
                <c:pt idx="10">
                  <c:v>Sulphaméthoxazole</c:v>
                </c:pt>
                <c:pt idx="11">
                  <c:v>Tétracycline</c:v>
                </c:pt>
                <c:pt idx="12">
                  <c:v>Tigécycline</c:v>
                </c:pt>
                <c:pt idx="13">
                  <c:v>Trimethoprime</c:v>
                </c:pt>
              </c:strCache>
            </c:strRef>
          </c:cat>
          <c:val>
            <c:numRef>
              <c:f>Feuil1!$D$4:$D$17</c:f>
              <c:numCache>
                <c:formatCode>0.0</c:formatCode>
                <c:ptCount val="14"/>
                <c:pt idx="0">
                  <c:v>44.278606965174127</c:v>
                </c:pt>
                <c:pt idx="1">
                  <c:v>6.9651741293532341</c:v>
                </c:pt>
                <c:pt idx="2">
                  <c:v>0.49751243781094528</c:v>
                </c:pt>
                <c:pt idx="3">
                  <c:v>0.49751243781094528</c:v>
                </c:pt>
                <c:pt idx="4">
                  <c:v>19.402985074626866</c:v>
                </c:pt>
                <c:pt idx="5">
                  <c:v>9.9502487562189046</c:v>
                </c:pt>
                <c:pt idx="6">
                  <c:v>0.99502487562189057</c:v>
                </c:pt>
                <c:pt idx="7">
                  <c:v>4.4776119402985071</c:v>
                </c:pt>
                <c:pt idx="8">
                  <c:v>0</c:v>
                </c:pt>
                <c:pt idx="9">
                  <c:v>8.4577114427860689</c:v>
                </c:pt>
                <c:pt idx="10">
                  <c:v>53.233830845771145</c:v>
                </c:pt>
                <c:pt idx="11">
                  <c:v>65.174129353233837</c:v>
                </c:pt>
                <c:pt idx="12">
                  <c:v>0</c:v>
                </c:pt>
                <c:pt idx="13">
                  <c:v>33.333333333333336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103-421D-8C9D-CDAEB95A88B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133060223"/>
        <c:axId val="1133062719"/>
      </c:barChart>
      <c:catAx>
        <c:axId val="113306022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133062719"/>
        <c:crosses val="autoZero"/>
        <c:auto val="1"/>
        <c:lblAlgn val="ctr"/>
        <c:lblOffset val="100"/>
        <c:noMultiLvlLbl val="0"/>
      </c:catAx>
      <c:valAx>
        <c:axId val="1133062719"/>
        <c:scaling>
          <c:orientation val="minMax"/>
          <c:max val="1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fr-FR" sz="1400" b="1"/>
                  <a:t>% résistance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4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fr-FR"/>
            </a:p>
          </c:txPr>
        </c:title>
        <c:numFmt formatCode="0.0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133060223"/>
        <c:crosses val="autoZero"/>
        <c:crossBetween val="between"/>
        <c:majorUnit val="20"/>
      </c:valAx>
      <c:spPr>
        <a:noFill/>
        <a:ln>
          <a:noFill/>
        </a:ln>
        <a:effectLst/>
      </c:spPr>
    </c:plotArea>
    <c:legend>
      <c:legendPos val="r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</c:legendEntry>
      <c:layout>
        <c:manualLayout>
          <c:xMode val="edge"/>
          <c:yMode val="edge"/>
          <c:x val="0.78281354281616866"/>
          <c:y val="4.2244823563721223E-2"/>
          <c:w val="0.19496430197764048"/>
          <c:h val="0.15625109361329836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B5CDF74-6E0F-40F0-86DE-9350C53B0603}" type="datetimeFigureOut">
              <a:rPr lang="fr-FR" smtClean="0"/>
              <a:t>26/07/2019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1A44C3E-D004-4BA9-8C57-C07EB0585DA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045055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noProof="0" dirty="0" smtClean="0"/>
              <a:t>Los objetivos de esta medida del plan </a:t>
            </a:r>
            <a:r>
              <a:rPr lang="es-ES" noProof="0" dirty="0" err="1" smtClean="0"/>
              <a:t>Ecoantibio</a:t>
            </a:r>
            <a:r>
              <a:rPr lang="es-ES" noProof="0" dirty="0" smtClean="0"/>
              <a:t> son:</a:t>
            </a:r>
          </a:p>
          <a:p>
            <a:pPr marL="857250" lvl="1" indent="-457200">
              <a:defRPr/>
            </a:pPr>
            <a:r>
              <a:rPr lang="es-ES" noProof="0" dirty="0" smtClean="0"/>
              <a:t>Peritaje y ayuda a los veterinarios sobre el tema de antibioterapia ;</a:t>
            </a:r>
          </a:p>
          <a:p>
            <a:pPr marL="857250" lvl="1" indent="-457200">
              <a:defRPr/>
            </a:pPr>
            <a:r>
              <a:rPr lang="es-ES" noProof="0" dirty="0" smtClean="0"/>
              <a:t>Difusión des guías de buenas practicas y formación de los veterinarios ;</a:t>
            </a:r>
          </a:p>
          <a:p>
            <a:pPr marL="857250" lvl="1" indent="-457200">
              <a:defRPr/>
            </a:pPr>
            <a:r>
              <a:rPr lang="es-ES" noProof="0" dirty="0" smtClean="0"/>
              <a:t>Organización de conferencias </a:t>
            </a:r>
            <a:r>
              <a:rPr lang="es-ES" noProof="0" dirty="0" err="1" smtClean="0"/>
              <a:t>Ecoantibio</a:t>
            </a:r>
            <a:r>
              <a:rPr lang="es-ES" noProof="0" dirty="0" smtClean="0"/>
              <a:t> en región (3 organizadas en 2 regiones : </a:t>
            </a:r>
            <a:r>
              <a:rPr lang="es-ES" noProof="0" dirty="0" err="1" smtClean="0"/>
              <a:t>Occitanie</a:t>
            </a:r>
            <a:r>
              <a:rPr lang="es-ES" noProof="0" dirty="0" smtClean="0"/>
              <a:t> y </a:t>
            </a:r>
            <a:r>
              <a:rPr lang="es-ES" noProof="0" dirty="0" err="1" smtClean="0"/>
              <a:t>Pays</a:t>
            </a:r>
            <a:r>
              <a:rPr lang="es-ES" noProof="0" dirty="0" smtClean="0"/>
              <a:t> de la Loire) ;</a:t>
            </a:r>
          </a:p>
          <a:p>
            <a:pPr marL="857250" lvl="1" indent="-457200">
              <a:defRPr/>
            </a:pPr>
            <a:r>
              <a:rPr lang="es-ES" noProof="0" dirty="0" smtClean="0"/>
              <a:t>Reforzamiento des los vínculos entre veterinarios y administración (ARS et SRAL).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44C3E-D004-4BA9-8C57-C07EB0585DAE}" type="slidenum">
              <a:rPr lang="fr-FR" smtClean="0"/>
              <a:t>13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391937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e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EFAED-F396-43F4-BCF9-E7B83AEDCCF2}" type="datetimeFigureOut">
              <a:rPr lang="fr-FR" smtClean="0"/>
              <a:t>26/07/2019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55F70-F149-4508-982B-E57F95C8AD5F}" type="slidenum">
              <a:rPr lang="fr-FR" smtClean="0"/>
              <a:t>‹N°›</a:t>
            </a:fld>
            <a:endParaRPr lang="fr-FR"/>
          </a:p>
        </p:txBody>
      </p:sp>
      <p:pic>
        <p:nvPicPr>
          <p:cNvPr id="8" name="Imag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80" y="5796793"/>
            <a:ext cx="1929245" cy="1061207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948" y="176169"/>
            <a:ext cx="1115736" cy="15081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Image 11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8459" y="5527036"/>
            <a:ext cx="1873541" cy="13245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99029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EFAED-F396-43F4-BCF9-E7B83AEDCCF2}" type="datetimeFigureOut">
              <a:rPr lang="fr-FR" smtClean="0"/>
              <a:t>26/07/2019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55F70-F149-4508-982B-E57F95C8AD5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993737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EFAED-F396-43F4-BCF9-E7B83AEDCCF2}" type="datetimeFigureOut">
              <a:rPr lang="fr-FR" smtClean="0"/>
              <a:t>26/07/2019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55F70-F149-4508-982B-E57F95C8AD5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497624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268684" y="365125"/>
            <a:ext cx="10085116" cy="1325563"/>
          </a:xfrm>
        </p:spPr>
        <p:txBody>
          <a:bodyPr/>
          <a:lstStyle>
            <a:lvl1pPr>
              <a:defRPr b="1"/>
            </a:lvl1pPr>
          </a:lstStyle>
          <a:p>
            <a:r>
              <a:rPr lang="fr-FR" dirty="0" smtClean="0"/>
              <a:t>Modifiez le style du titre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268684" y="1825625"/>
            <a:ext cx="10085116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EFAED-F396-43F4-BCF9-E7B83AEDCCF2}" type="datetimeFigureOut">
              <a:rPr lang="fr-FR" smtClean="0"/>
              <a:t>26/07/2019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55F70-F149-4508-982B-E57F95C8AD5F}" type="slidenum">
              <a:rPr lang="fr-FR" smtClean="0"/>
              <a:t>‹N°›</a:t>
            </a:fld>
            <a:endParaRPr lang="fr-FR"/>
          </a:p>
        </p:txBody>
      </p:sp>
      <p:pic>
        <p:nvPicPr>
          <p:cNvPr id="15" name="Image 1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80" y="5796793"/>
            <a:ext cx="1929245" cy="1061207"/>
          </a:xfrm>
          <a:prstGeom prst="rect">
            <a:avLst/>
          </a:prstGeom>
        </p:spPr>
      </p:pic>
      <p:pic>
        <p:nvPicPr>
          <p:cNvPr id="16" name="Picture 10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948" y="176169"/>
            <a:ext cx="1115736" cy="15081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Image 16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8459" y="5527036"/>
            <a:ext cx="1873541" cy="13245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78716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EFAED-F396-43F4-BCF9-E7B83AEDCCF2}" type="datetimeFigureOut">
              <a:rPr lang="fr-FR" smtClean="0"/>
              <a:t>26/07/2019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55F70-F149-4508-982B-E57F95C8AD5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299917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EFAED-F396-43F4-BCF9-E7B83AEDCCF2}" type="datetimeFigureOut">
              <a:rPr lang="fr-FR" smtClean="0"/>
              <a:t>26/07/2019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55F70-F149-4508-982B-E57F95C8AD5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617888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EFAED-F396-43F4-BCF9-E7B83AEDCCF2}" type="datetimeFigureOut">
              <a:rPr lang="fr-FR" smtClean="0"/>
              <a:t>26/07/2019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55F70-F149-4508-982B-E57F95C8AD5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601506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EFAED-F396-43F4-BCF9-E7B83AEDCCF2}" type="datetimeFigureOut">
              <a:rPr lang="fr-FR" smtClean="0"/>
              <a:t>26/07/2019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55F70-F149-4508-982B-E57F95C8AD5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856153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EFAED-F396-43F4-BCF9-E7B83AEDCCF2}" type="datetimeFigureOut">
              <a:rPr lang="fr-FR" smtClean="0"/>
              <a:t>26/07/2019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55F70-F149-4508-982B-E57F95C8AD5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307263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EFAED-F396-43F4-BCF9-E7B83AEDCCF2}" type="datetimeFigureOut">
              <a:rPr lang="fr-FR" smtClean="0"/>
              <a:t>26/07/2019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55F70-F149-4508-982B-E57F95C8AD5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57197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EFAED-F396-43F4-BCF9-E7B83AEDCCF2}" type="datetimeFigureOut">
              <a:rPr lang="fr-FR" smtClean="0"/>
              <a:t>26/07/2019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55F70-F149-4508-982B-E57F95C8AD5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577881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DEFAED-F396-43F4-BCF9-E7B83AEDCCF2}" type="datetimeFigureOut">
              <a:rPr lang="fr-FR" smtClean="0"/>
              <a:t>26/07/2019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455F70-F149-4508-982B-E57F95C8AD5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685675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s://agriculture.gouv.fr/visites-sanitaires-obligatoires-en-elevage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40.png"/><Relationship Id="rId7" Type="http://schemas.openxmlformats.org/officeDocument/2006/relationships/image" Target="../media/image44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Relationship Id="rId9" Type="http://schemas.openxmlformats.org/officeDocument/2006/relationships/image" Target="../media/image4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9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3" Type="http://schemas.openxmlformats.org/officeDocument/2006/relationships/image" Target="../media/image50.png"/><Relationship Id="rId7" Type="http://schemas.openxmlformats.org/officeDocument/2006/relationships/image" Target="../media/image5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3.png"/><Relationship Id="rId5" Type="http://schemas.openxmlformats.org/officeDocument/2006/relationships/image" Target="../media/image52.png"/><Relationship Id="rId10" Type="http://schemas.openxmlformats.org/officeDocument/2006/relationships/image" Target="../media/image57.png"/><Relationship Id="rId4" Type="http://schemas.openxmlformats.org/officeDocument/2006/relationships/image" Target="../media/image51.png"/><Relationship Id="rId9" Type="http://schemas.openxmlformats.org/officeDocument/2006/relationships/image" Target="../media/image56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2.png"/><Relationship Id="rId5" Type="http://schemas.openxmlformats.org/officeDocument/2006/relationships/image" Target="../media/image61.png"/><Relationship Id="rId4" Type="http://schemas.openxmlformats.org/officeDocument/2006/relationships/image" Target="../media/image60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7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21.png"/><Relationship Id="rId18" Type="http://schemas.openxmlformats.org/officeDocument/2006/relationships/image" Target="../media/image26.png"/><Relationship Id="rId3" Type="http://schemas.openxmlformats.org/officeDocument/2006/relationships/image" Target="../media/image11.png"/><Relationship Id="rId21" Type="http://schemas.openxmlformats.org/officeDocument/2006/relationships/image" Target="../media/image29.png"/><Relationship Id="rId7" Type="http://schemas.openxmlformats.org/officeDocument/2006/relationships/image" Target="../media/image15.png"/><Relationship Id="rId12" Type="http://schemas.openxmlformats.org/officeDocument/2006/relationships/image" Target="../media/image20.png"/><Relationship Id="rId17" Type="http://schemas.openxmlformats.org/officeDocument/2006/relationships/image" Target="../media/image25.png"/><Relationship Id="rId25" Type="http://schemas.openxmlformats.org/officeDocument/2006/relationships/image" Target="../media/image32.jpeg"/><Relationship Id="rId2" Type="http://schemas.openxmlformats.org/officeDocument/2006/relationships/image" Target="../media/image10.jpeg"/><Relationship Id="rId16" Type="http://schemas.openxmlformats.org/officeDocument/2006/relationships/image" Target="../media/image24.png"/><Relationship Id="rId20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11" Type="http://schemas.openxmlformats.org/officeDocument/2006/relationships/image" Target="../media/image19.png"/><Relationship Id="rId24" Type="http://schemas.openxmlformats.org/officeDocument/2006/relationships/image" Target="../media/image31.png"/><Relationship Id="rId5" Type="http://schemas.openxmlformats.org/officeDocument/2006/relationships/image" Target="../media/image13.jpeg"/><Relationship Id="rId15" Type="http://schemas.openxmlformats.org/officeDocument/2006/relationships/image" Target="../media/image23.png"/><Relationship Id="rId23" Type="http://schemas.openxmlformats.org/officeDocument/2006/relationships/image" Target="../media/image2.png"/><Relationship Id="rId10" Type="http://schemas.openxmlformats.org/officeDocument/2006/relationships/image" Target="../media/image18.png"/><Relationship Id="rId19" Type="http://schemas.openxmlformats.org/officeDocument/2006/relationships/image" Target="../media/image27.png"/><Relationship Id="rId4" Type="http://schemas.openxmlformats.org/officeDocument/2006/relationships/image" Target="../media/image12.png"/><Relationship Id="rId9" Type="http://schemas.openxmlformats.org/officeDocument/2006/relationships/image" Target="../media/image17.png"/><Relationship Id="rId14" Type="http://schemas.openxmlformats.org/officeDocument/2006/relationships/image" Target="../media/image22.png"/><Relationship Id="rId22" Type="http://schemas.openxmlformats.org/officeDocument/2006/relationships/image" Target="../media/image3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2980267" y="1251744"/>
            <a:ext cx="5875868" cy="2387600"/>
          </a:xfrm>
        </p:spPr>
        <p:txBody>
          <a:bodyPr/>
          <a:lstStyle/>
          <a:p>
            <a:r>
              <a:rPr lang="es-ES" b="1" noProof="0" dirty="0" err="1" smtClean="0"/>
              <a:t>Ecoantibio</a:t>
            </a:r>
            <a:endParaRPr lang="es-ES" b="1" noProof="0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2921000" y="3967163"/>
            <a:ext cx="5994402" cy="1445418"/>
          </a:xfrm>
        </p:spPr>
        <p:txBody>
          <a:bodyPr>
            <a:normAutofit/>
          </a:bodyPr>
          <a:lstStyle/>
          <a:p>
            <a:r>
              <a:rPr lang="es-ES" noProof="0" dirty="0" err="1" smtClean="0"/>
              <a:t>Colloque</a:t>
            </a:r>
            <a:r>
              <a:rPr lang="es-ES" noProof="0" dirty="0" smtClean="0"/>
              <a:t> </a:t>
            </a:r>
            <a:r>
              <a:rPr lang="es-ES" noProof="0" dirty="0" err="1" smtClean="0"/>
              <a:t>One</a:t>
            </a:r>
            <a:r>
              <a:rPr lang="es-ES" noProof="0" dirty="0" smtClean="0"/>
              <a:t> </a:t>
            </a:r>
            <a:r>
              <a:rPr lang="es-ES" noProof="0" dirty="0" err="1" smtClean="0"/>
              <a:t>Health</a:t>
            </a:r>
            <a:r>
              <a:rPr lang="es-ES" noProof="0" dirty="0" smtClean="0"/>
              <a:t> </a:t>
            </a:r>
            <a:r>
              <a:rPr lang="es-ES" noProof="0" dirty="0" err="1" smtClean="0"/>
              <a:t>Antibiorésistance</a:t>
            </a:r>
            <a:endParaRPr lang="es-ES" noProof="0" dirty="0" smtClean="0"/>
          </a:p>
          <a:p>
            <a:r>
              <a:rPr lang="es-ES" noProof="0" dirty="0" smtClean="0"/>
              <a:t>Limoges, 3 </a:t>
            </a:r>
            <a:r>
              <a:rPr lang="es-ES" noProof="0" dirty="0" err="1" smtClean="0"/>
              <a:t>avril</a:t>
            </a:r>
            <a:r>
              <a:rPr lang="es-ES" noProof="0" dirty="0" smtClean="0"/>
              <a:t> 2019</a:t>
            </a:r>
          </a:p>
          <a:p>
            <a:r>
              <a:rPr lang="es-ES" noProof="0" dirty="0" err="1" smtClean="0"/>
              <a:t>Cécile</a:t>
            </a:r>
            <a:r>
              <a:rPr lang="es-ES" noProof="0" dirty="0" smtClean="0"/>
              <a:t> ADAM, BISPE</a:t>
            </a:r>
            <a:endParaRPr lang="es-ES" noProof="0" dirty="0"/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26720"/>
            <a:ext cx="12192000" cy="7284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47265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Medidas obligatorias : </a:t>
            </a:r>
            <a:r>
              <a:rPr lang="es-ES" noProof="0" dirty="0" smtClean="0"/>
              <a:t>visitas sanitarias obligatorias enfocando la resistencia </a:t>
            </a:r>
            <a:endParaRPr lang="es-ES" noProof="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268684" y="2104016"/>
            <a:ext cx="10085116" cy="4682751"/>
          </a:xfrm>
        </p:spPr>
        <p:txBody>
          <a:bodyPr>
            <a:normAutofit/>
          </a:bodyPr>
          <a:lstStyle/>
          <a:p>
            <a:r>
              <a:rPr lang="es-ES" noProof="0" dirty="0" smtClean="0"/>
              <a:t>Ganado vacuno: 2016</a:t>
            </a:r>
          </a:p>
          <a:p>
            <a:pPr lvl="1"/>
            <a:r>
              <a:rPr lang="es-ES" noProof="0" dirty="0" smtClean="0"/>
              <a:t>10 millones euros gastado por Estado</a:t>
            </a:r>
          </a:p>
          <a:p>
            <a:pPr lvl="1"/>
            <a:r>
              <a:rPr lang="es-ES" noProof="0" dirty="0" smtClean="0"/>
              <a:t>152 996 visitas hechas</a:t>
            </a:r>
          </a:p>
          <a:p>
            <a:pPr lvl="1"/>
            <a:r>
              <a:rPr lang="es-ES" noProof="0" dirty="0" smtClean="0"/>
              <a:t>6% de los </a:t>
            </a:r>
            <a:r>
              <a:rPr lang="es-ES" dirty="0" smtClean="0"/>
              <a:t>c</a:t>
            </a:r>
            <a:r>
              <a:rPr lang="es-ES" noProof="0" dirty="0" err="1" smtClean="0"/>
              <a:t>uestionarios</a:t>
            </a:r>
            <a:r>
              <a:rPr lang="es-ES" noProof="0" dirty="0" smtClean="0"/>
              <a:t> (8 914) elegidos por sorteo:</a:t>
            </a:r>
          </a:p>
          <a:p>
            <a:pPr lvl="2"/>
            <a:r>
              <a:rPr lang="es-ES" noProof="0" dirty="0" smtClean="0"/>
              <a:t>La sensibilización de los ganaderos vacunos era necesaria</a:t>
            </a:r>
          </a:p>
          <a:p>
            <a:pPr lvl="2"/>
            <a:r>
              <a:rPr lang="es-ES" noProof="0" dirty="0" smtClean="0"/>
              <a:t>Hay margen para mejorar</a:t>
            </a:r>
          </a:p>
          <a:p>
            <a:pPr lvl="2"/>
            <a:r>
              <a:rPr lang="es-ES" noProof="0" dirty="0" smtClean="0"/>
              <a:t>Informe disponible : </a:t>
            </a:r>
            <a:r>
              <a:rPr lang="es-ES" noProof="0" dirty="0" smtClean="0">
                <a:hlinkClick r:id="rId2"/>
              </a:rPr>
              <a:t>https://agriculture.gouv.fr/visites-sanitaires-obligatoires-en-elevage</a:t>
            </a:r>
            <a:endParaRPr lang="es-ES" noProof="0" dirty="0" smtClean="0"/>
          </a:p>
          <a:p>
            <a:pPr lvl="2"/>
            <a:endParaRPr lang="es-ES" noProof="0" dirty="0" smtClean="0"/>
          </a:p>
          <a:p>
            <a:r>
              <a:rPr lang="es-ES" noProof="0" dirty="0" smtClean="0"/>
              <a:t>Porcinos: 2018-2019</a:t>
            </a:r>
          </a:p>
          <a:p>
            <a:pPr lvl="2"/>
            <a:endParaRPr lang="es-ES" noProof="0" dirty="0" smtClean="0"/>
          </a:p>
          <a:p>
            <a:endParaRPr lang="es-ES" noProof="0" dirty="0" smtClean="0"/>
          </a:p>
        </p:txBody>
      </p:sp>
    </p:spTree>
    <p:extLst>
      <p:ext uri="{BB962C8B-B14F-4D97-AF65-F5344CB8AC3E}">
        <p14:creationId xmlns:p14="http://schemas.microsoft.com/office/powerpoint/2010/main" val="24958280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268683" y="117077"/>
            <a:ext cx="10085116" cy="1325563"/>
          </a:xfrm>
        </p:spPr>
        <p:txBody>
          <a:bodyPr/>
          <a:lstStyle/>
          <a:p>
            <a:r>
              <a:rPr lang="es-ES" noProof="0" dirty="0" smtClean="0"/>
              <a:t>Ejemplos de incentivos: compañas de </a:t>
            </a:r>
            <a:r>
              <a:rPr lang="es-ES" noProof="0" dirty="0" smtClean="0"/>
              <a:t>comunicaciones</a:t>
            </a:r>
            <a:endParaRPr lang="es-ES" noProof="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 dirty="0"/>
          </a:p>
        </p:txBody>
      </p:sp>
      <p:pic>
        <p:nvPicPr>
          <p:cNvPr id="4" name="Picture 1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9336" y="1699020"/>
            <a:ext cx="2736850" cy="3536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pic>
        <p:nvPicPr>
          <p:cNvPr id="5" name="Picture 1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959457" y="3518298"/>
            <a:ext cx="2641600" cy="3041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pic>
        <p:nvPicPr>
          <p:cNvPr id="6" name="Imag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8806" y="1319609"/>
            <a:ext cx="2784475" cy="4014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Imag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02934" y="4288591"/>
            <a:ext cx="1382712" cy="1949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Imag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8209" y="1837105"/>
            <a:ext cx="1384300" cy="188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Image 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20839" y="2363390"/>
            <a:ext cx="1360487" cy="1927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Image 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38386" y="197694"/>
            <a:ext cx="1236662" cy="176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Image 7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55299" y="4815223"/>
            <a:ext cx="1397000" cy="1979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45290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268684" y="164822"/>
            <a:ext cx="10085116" cy="1325563"/>
          </a:xfrm>
        </p:spPr>
        <p:txBody>
          <a:bodyPr/>
          <a:lstStyle/>
          <a:p>
            <a:r>
              <a:rPr lang="es-ES" noProof="0" dirty="0" smtClean="0"/>
              <a:t>Incitativos: conferencias, con enfoque </a:t>
            </a:r>
            <a:r>
              <a:rPr lang="es-ES" i="1" noProof="0" dirty="0" err="1" smtClean="0"/>
              <a:t>One</a:t>
            </a:r>
            <a:r>
              <a:rPr lang="es-ES" i="1" noProof="0" dirty="0" smtClean="0"/>
              <a:t> </a:t>
            </a:r>
            <a:r>
              <a:rPr lang="es-ES" i="1" noProof="0" dirty="0" err="1" smtClean="0"/>
              <a:t>Health</a:t>
            </a:r>
            <a:endParaRPr lang="es-ES" i="1" noProof="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noProof="0" dirty="0" smtClean="0"/>
              <a:t>Conferencia interministerial anual</a:t>
            </a:r>
          </a:p>
          <a:p>
            <a:endParaRPr lang="es-ES" noProof="0" dirty="0" smtClean="0"/>
          </a:p>
          <a:p>
            <a:r>
              <a:rPr lang="es-ES" noProof="0" dirty="0" smtClean="0"/>
              <a:t>Conferencias regionales</a:t>
            </a:r>
            <a:endParaRPr lang="es-ES" noProof="0" dirty="0"/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8731" y="1410016"/>
            <a:ext cx="4585192" cy="3062224"/>
          </a:xfrm>
          <a:prstGeom prst="rect">
            <a:avLst/>
          </a:prstGeom>
        </p:spPr>
      </p:pic>
      <p:sp>
        <p:nvSpPr>
          <p:cNvPr id="7" name="ZoneTexte 6"/>
          <p:cNvSpPr txBox="1"/>
          <p:nvPr/>
        </p:nvSpPr>
        <p:spPr>
          <a:xfrm>
            <a:off x="8665631" y="1121053"/>
            <a:ext cx="33982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i="1" dirty="0"/>
              <a:t>Conferencia interministerial </a:t>
            </a:r>
            <a:r>
              <a:rPr lang="fr-FR" b="1" i="1" dirty="0" smtClean="0"/>
              <a:t>2018</a:t>
            </a:r>
            <a:endParaRPr lang="fr-FR" b="1" i="1" dirty="0"/>
          </a:p>
        </p:txBody>
      </p:sp>
      <p:grpSp>
        <p:nvGrpSpPr>
          <p:cNvPr id="10" name="Groupe 9"/>
          <p:cNvGrpSpPr/>
          <p:nvPr/>
        </p:nvGrpSpPr>
        <p:grpSpPr>
          <a:xfrm>
            <a:off x="82567" y="3622448"/>
            <a:ext cx="5117427" cy="3074421"/>
            <a:chOff x="82567" y="3622448"/>
            <a:chExt cx="5117427" cy="3074421"/>
          </a:xfrm>
        </p:grpSpPr>
        <p:pic>
          <p:nvPicPr>
            <p:cNvPr id="4" name="Picture 2" descr="http://draaf.auvergne-rhone-alpes.agriculture.gouv.fr/IMG/jpg/salle_cle062126-4.jp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8162" y="4001294"/>
              <a:ext cx="4048125" cy="26955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" name="ZoneTexte 7"/>
            <p:cNvSpPr txBox="1"/>
            <p:nvPr/>
          </p:nvSpPr>
          <p:spPr>
            <a:xfrm>
              <a:off x="82567" y="3622448"/>
              <a:ext cx="511742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b="1" i="1" dirty="0" err="1"/>
                <a:t>Conferencia</a:t>
              </a:r>
              <a:r>
                <a:rPr lang="fr-FR" b="1" i="1" dirty="0"/>
                <a:t> </a:t>
              </a:r>
              <a:r>
                <a:rPr lang="fr-FR" b="1" i="1" dirty="0" err="1"/>
                <a:t>regional</a:t>
              </a:r>
              <a:r>
                <a:rPr lang="fr-FR" b="1" i="1" dirty="0"/>
                <a:t> Auvergne </a:t>
              </a:r>
              <a:r>
                <a:rPr lang="fr-FR" b="1" i="1" dirty="0" smtClean="0"/>
                <a:t>Rhône Alpes 2018</a:t>
              </a:r>
              <a:endParaRPr lang="fr-FR" b="1" i="1" dirty="0"/>
            </a:p>
          </p:txBody>
        </p:sp>
      </p:grpSp>
      <p:grpSp>
        <p:nvGrpSpPr>
          <p:cNvPr id="11" name="Groupe 10"/>
          <p:cNvGrpSpPr/>
          <p:nvPr/>
        </p:nvGrpSpPr>
        <p:grpSpPr>
          <a:xfrm>
            <a:off x="4911050" y="4155043"/>
            <a:ext cx="4290099" cy="2702957"/>
            <a:chOff x="4987290" y="3843338"/>
            <a:chExt cx="4290099" cy="2702957"/>
          </a:xfrm>
        </p:grpSpPr>
        <p:pic>
          <p:nvPicPr>
            <p:cNvPr id="5" name="Picture 4" descr="http://draaf.pays-de-la-loire.agriculture.gouv.fr/IMG/png/13_cle041954-1.pn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87291" y="3843338"/>
              <a:ext cx="4164013" cy="23336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" name="ZoneTexte 8"/>
            <p:cNvSpPr txBox="1"/>
            <p:nvPr/>
          </p:nvSpPr>
          <p:spPr>
            <a:xfrm>
              <a:off x="4987290" y="6176963"/>
              <a:ext cx="429009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b="1" i="1" dirty="0" err="1" smtClean="0"/>
                <a:t>Conferencia</a:t>
              </a:r>
              <a:r>
                <a:rPr lang="fr-FR" b="1" i="1" dirty="0" smtClean="0"/>
                <a:t> </a:t>
              </a:r>
              <a:r>
                <a:rPr lang="fr-FR" b="1" i="1" dirty="0" err="1" smtClean="0"/>
                <a:t>regional</a:t>
              </a:r>
              <a:r>
                <a:rPr lang="fr-FR" b="1" i="1" dirty="0" smtClean="0"/>
                <a:t> Pays de la Loire 2018</a:t>
              </a:r>
              <a:endParaRPr lang="fr-FR" b="1" i="1" dirty="0"/>
            </a:p>
          </p:txBody>
        </p:sp>
      </p:grpSp>
    </p:spTree>
    <p:extLst>
      <p:ext uri="{BB962C8B-B14F-4D97-AF65-F5344CB8AC3E}">
        <p14:creationId xmlns:p14="http://schemas.microsoft.com/office/powerpoint/2010/main" val="13559189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268684" y="507999"/>
            <a:ext cx="10085116" cy="1325563"/>
          </a:xfrm>
        </p:spPr>
        <p:txBody>
          <a:bodyPr/>
          <a:lstStyle/>
          <a:p>
            <a:r>
              <a:rPr lang="es-ES" dirty="0"/>
              <a:t>Incitativos: la red de referentes en antibioterapia</a:t>
            </a:r>
            <a:endParaRPr lang="es-ES" noProof="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57250" lvl="1" indent="-457200">
              <a:defRPr/>
            </a:pPr>
            <a:endParaRPr lang="es-ES" sz="2000" noProof="0" dirty="0" smtClean="0"/>
          </a:p>
          <a:p>
            <a:pPr marL="400050" indent="-457200">
              <a:defRPr/>
            </a:pPr>
            <a:r>
              <a:rPr lang="es-ES" sz="2400" noProof="0" dirty="0" smtClean="0"/>
              <a:t>Balance positivo de la fase </a:t>
            </a:r>
            <a:r>
              <a:rPr lang="es-ES" sz="2400" noProof="0" dirty="0" smtClean="0"/>
              <a:t>experimental 2014-2018</a:t>
            </a:r>
            <a:endParaRPr lang="es-ES" sz="2400" noProof="0" dirty="0" smtClean="0"/>
          </a:p>
          <a:p>
            <a:pPr marL="0" indent="0">
              <a:buNone/>
              <a:defRPr/>
            </a:pPr>
            <a:endParaRPr lang="es-ES" sz="2400" noProof="0" dirty="0" smtClean="0"/>
          </a:p>
          <a:p>
            <a:pPr marL="400050" indent="-457200">
              <a:defRPr/>
            </a:pPr>
            <a:r>
              <a:rPr lang="es-ES" sz="2400" noProof="0" dirty="0" smtClean="0"/>
              <a:t>Red extendida a todo el territorio metropolitano</a:t>
            </a:r>
          </a:p>
          <a:p>
            <a:pPr marL="0" indent="0">
              <a:buNone/>
              <a:defRPr/>
            </a:pPr>
            <a:endParaRPr lang="es-ES" sz="2400" noProof="0" dirty="0" smtClean="0"/>
          </a:p>
          <a:p>
            <a:pPr marL="400050" indent="-457200">
              <a:defRPr/>
            </a:pPr>
            <a:r>
              <a:rPr lang="es-ES" sz="2400" noProof="0" dirty="0" smtClean="0"/>
              <a:t>Financiación </a:t>
            </a:r>
            <a:r>
              <a:rPr lang="es-ES" sz="2400" noProof="0" dirty="0" smtClean="0"/>
              <a:t>por el fondo </a:t>
            </a:r>
            <a:r>
              <a:rPr lang="es-ES" sz="2400" noProof="0" dirty="0" err="1" smtClean="0"/>
              <a:t>Ecoantibio</a:t>
            </a:r>
            <a:endParaRPr lang="es-ES" sz="2400" noProof="0" dirty="0" smtClean="0"/>
          </a:p>
          <a:p>
            <a:endParaRPr lang="es-ES" noProof="0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39355" y="912488"/>
            <a:ext cx="2881195" cy="18421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" name="Groupe 4"/>
          <p:cNvGrpSpPr/>
          <p:nvPr/>
        </p:nvGrpSpPr>
        <p:grpSpPr>
          <a:xfrm>
            <a:off x="1268684" y="2798614"/>
            <a:ext cx="9240838" cy="3825875"/>
            <a:chOff x="962025" y="1725613"/>
            <a:chExt cx="9240838" cy="3825875"/>
          </a:xfrm>
        </p:grpSpPr>
        <p:pic>
          <p:nvPicPr>
            <p:cNvPr id="6" name="Picture 5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48163" y="3746500"/>
              <a:ext cx="1847850" cy="18049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7" name="Picture 4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11638" y="1800225"/>
              <a:ext cx="2171700" cy="13525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8" name="Picture 4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9986666">
              <a:off x="3492500" y="2208213"/>
              <a:ext cx="822325" cy="20796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9" name="Picture 5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707337">
              <a:off x="6224588" y="2222500"/>
              <a:ext cx="822325" cy="20796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" name="Picture 6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54425" y="3281363"/>
              <a:ext cx="3455988" cy="2825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1" name="Picture 7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6720594">
              <a:off x="6271419" y="4345782"/>
              <a:ext cx="828675" cy="5794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2" name="Picture 10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02400" y="1725613"/>
              <a:ext cx="3508375" cy="23431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3" name="Picture 11"/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62025" y="1800225"/>
              <a:ext cx="2925763" cy="22733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4" name="ZoneTexte 15"/>
            <p:cNvSpPr txBox="1">
              <a:spLocks noChangeArrowheads="1"/>
            </p:cNvSpPr>
            <p:nvPr/>
          </p:nvSpPr>
          <p:spPr bwMode="auto">
            <a:xfrm>
              <a:off x="1427163" y="3978275"/>
              <a:ext cx="2393950" cy="14773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r>
                <a:rPr lang="es-ES" altLang="fr-FR" b="1" u="sng" dirty="0" smtClean="0">
                  <a:solidFill>
                    <a:schemeClr val="tx1"/>
                  </a:solidFill>
                </a:rPr>
                <a:t>Los 4 referentes</a:t>
              </a:r>
            </a:p>
            <a:p>
              <a:r>
                <a:rPr lang="es-ES" altLang="fr-FR" dirty="0" smtClean="0">
                  <a:solidFill>
                    <a:schemeClr val="tx1"/>
                  </a:solidFill>
                </a:rPr>
                <a:t>Especialidades: pequeños animales, ganado vacuno, caballos</a:t>
              </a:r>
              <a:endParaRPr lang="es-ES" altLang="fr-FR" dirty="0">
                <a:solidFill>
                  <a:schemeClr val="tx1"/>
                </a:solidFill>
              </a:endParaRPr>
            </a:p>
          </p:txBody>
        </p:sp>
        <p:sp>
          <p:nvSpPr>
            <p:cNvPr id="15" name="ZoneTexte 16"/>
            <p:cNvSpPr txBox="1">
              <a:spLocks noChangeArrowheads="1"/>
            </p:cNvSpPr>
            <p:nvPr/>
          </p:nvSpPr>
          <p:spPr bwMode="auto">
            <a:xfrm>
              <a:off x="7150100" y="4057650"/>
              <a:ext cx="3052763" cy="12003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r>
                <a:rPr lang="fr-FR" altLang="fr-FR" b="1" u="sng" dirty="0" smtClean="0"/>
                <a:t>4 </a:t>
              </a:r>
              <a:r>
                <a:rPr lang="es-ES" altLang="fr-FR" b="1" u="sng" dirty="0" err="1" smtClean="0"/>
                <a:t>expiertos</a:t>
              </a:r>
              <a:endParaRPr lang="es-ES" altLang="fr-FR" b="1" u="sng" dirty="0" smtClean="0">
                <a:solidFill>
                  <a:schemeClr val="tx1"/>
                </a:solidFill>
              </a:endParaRPr>
            </a:p>
            <a:p>
              <a:r>
                <a:rPr lang="es-ES" altLang="fr-FR" dirty="0" smtClean="0">
                  <a:solidFill>
                    <a:schemeClr val="tx1"/>
                  </a:solidFill>
                </a:rPr>
                <a:t>Especialidades:</a:t>
              </a:r>
            </a:p>
            <a:p>
              <a:r>
                <a:rPr lang="es-ES" altLang="fr-FR" dirty="0" smtClean="0"/>
                <a:t>Resistencia a los antibióticos</a:t>
              </a:r>
              <a:r>
                <a:rPr lang="es-ES" altLang="fr-FR" dirty="0" smtClean="0">
                  <a:solidFill>
                    <a:schemeClr val="tx1"/>
                  </a:solidFill>
                </a:rPr>
                <a:t>, farmacología, microbiología</a:t>
              </a:r>
              <a:endParaRPr lang="es-ES" altLang="fr-FR" dirty="0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04111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noProof="0" dirty="0" smtClean="0"/>
              <a:t>Incitativos para ciencia</a:t>
            </a:r>
            <a:endParaRPr lang="es-ES" noProof="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s-ES" noProof="0" dirty="0" smtClean="0"/>
              <a:t>Convocatoria de proyectos publicada cada año en el sitio internet del ministerio</a:t>
            </a:r>
          </a:p>
          <a:p>
            <a:endParaRPr lang="es-ES" noProof="0" dirty="0" smtClean="0"/>
          </a:p>
          <a:p>
            <a:r>
              <a:rPr lang="es-ES" noProof="0" dirty="0" smtClean="0"/>
              <a:t>2 millones de euros/año y 190 proyectos financiados o cofinanciados desde 2013 gracias a </a:t>
            </a:r>
            <a:r>
              <a:rPr lang="es-ES" dirty="0"/>
              <a:t>la </a:t>
            </a:r>
            <a:r>
              <a:rPr lang="es-ES" dirty="0" smtClean="0"/>
              <a:t>convocatoria </a:t>
            </a:r>
            <a:r>
              <a:rPr lang="es-ES" dirty="0"/>
              <a:t>de proyectos </a:t>
            </a:r>
            <a:r>
              <a:rPr lang="es-ES" dirty="0" err="1"/>
              <a:t>Ecoantibio</a:t>
            </a:r>
            <a:r>
              <a:rPr lang="es-ES" dirty="0"/>
              <a:t> </a:t>
            </a:r>
            <a:endParaRPr lang="es-ES" noProof="0" dirty="0" smtClean="0"/>
          </a:p>
          <a:p>
            <a:endParaRPr lang="es-ES" noProof="0" dirty="0" smtClean="0"/>
          </a:p>
          <a:p>
            <a:r>
              <a:rPr lang="es-ES" noProof="0" dirty="0" smtClean="0"/>
              <a:t>Cubre las </a:t>
            </a:r>
            <a:r>
              <a:rPr lang="es-ES" dirty="0" smtClean="0"/>
              <a:t>distintas medidas del plan </a:t>
            </a:r>
            <a:r>
              <a:rPr lang="es-ES" dirty="0" err="1" smtClean="0"/>
              <a:t>Ecoantibio</a:t>
            </a:r>
            <a:endParaRPr lang="es-ES" noProof="0" dirty="0" smtClean="0"/>
          </a:p>
          <a:p>
            <a:endParaRPr lang="es-ES" noProof="0" dirty="0" smtClean="0"/>
          </a:p>
          <a:p>
            <a:r>
              <a:rPr lang="es-ES" dirty="0"/>
              <a:t>Financiación</a:t>
            </a:r>
            <a:r>
              <a:rPr lang="es-ES" noProof="0" dirty="0" smtClean="0"/>
              <a:t> de proyectos de investigación y de proyectos de acción</a:t>
            </a:r>
          </a:p>
          <a:p>
            <a:pPr lvl="1"/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1657143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268684" y="365125"/>
            <a:ext cx="10732816" cy="1325563"/>
          </a:xfrm>
        </p:spPr>
        <p:txBody>
          <a:bodyPr>
            <a:normAutofit fontScale="90000"/>
          </a:bodyPr>
          <a:lstStyle/>
          <a:p>
            <a:r>
              <a:rPr lang="es-ES" dirty="0"/>
              <a:t>Incitativos para ciencia</a:t>
            </a:r>
            <a:r>
              <a:rPr lang="es-ES" noProof="0" dirty="0" smtClean="0"/>
              <a:t/>
            </a:r>
            <a:br>
              <a:rPr lang="es-ES" noProof="0" dirty="0" smtClean="0"/>
            </a:br>
            <a:r>
              <a:rPr lang="es-ES" noProof="0" dirty="0" smtClean="0"/>
              <a:t/>
            </a:r>
            <a:br>
              <a:rPr lang="es-ES" noProof="0" dirty="0" smtClean="0"/>
            </a:br>
            <a:r>
              <a:rPr lang="es-ES" sz="3600" i="1" noProof="0" dirty="0" smtClean="0">
                <a:solidFill>
                  <a:schemeClr val="accent1">
                    <a:lumMod val="50000"/>
                  </a:schemeClr>
                </a:solidFill>
              </a:rPr>
              <a:t>Ejemplos de proyectos de investigación/acción sobre prevención</a:t>
            </a:r>
            <a:endParaRPr lang="es-ES" sz="3600" i="1" noProof="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268684" y="2138891"/>
            <a:ext cx="10085116" cy="4351338"/>
          </a:xfrm>
        </p:spPr>
        <p:txBody>
          <a:bodyPr>
            <a:normAutofit/>
          </a:bodyPr>
          <a:lstStyle/>
          <a:p>
            <a:r>
              <a:rPr lang="es-ES" noProof="0" dirty="0" smtClean="0"/>
              <a:t>Vacunación:</a:t>
            </a:r>
          </a:p>
          <a:p>
            <a:pPr lvl="1"/>
            <a:r>
              <a:rPr lang="es-ES" altLang="fr-FR" noProof="0" dirty="0" smtClean="0"/>
              <a:t>Análisis de los determinantes sociológicos y económicos para </a:t>
            </a:r>
            <a:r>
              <a:rPr lang="es-ES" altLang="fr-FR" dirty="0" smtClean="0"/>
              <a:t>vacunar con antelación el pastenco contra problemas respiratorios</a:t>
            </a:r>
            <a:endParaRPr lang="es-ES" altLang="fr-FR" noProof="0" dirty="0" smtClean="0"/>
          </a:p>
          <a:p>
            <a:pPr lvl="1"/>
            <a:endParaRPr lang="es-ES" noProof="0" dirty="0" smtClean="0"/>
          </a:p>
          <a:p>
            <a:pPr lvl="1"/>
            <a:endParaRPr lang="es-ES" noProof="0" dirty="0" smtClean="0"/>
          </a:p>
          <a:p>
            <a:r>
              <a:rPr lang="es-ES" noProof="0" dirty="0" smtClean="0"/>
              <a:t>Zootecnia:</a:t>
            </a:r>
          </a:p>
          <a:p>
            <a:pPr lvl="1"/>
            <a:r>
              <a:rPr lang="es-ES" noProof="0" dirty="0" smtClean="0"/>
              <a:t>Auditoria bioseguridad de los porcinos con fin de bajar el uso de antibióticos</a:t>
            </a:r>
          </a:p>
          <a:p>
            <a:pPr lvl="1"/>
            <a:r>
              <a:rPr lang="es-ES" noProof="0" dirty="0" smtClean="0"/>
              <a:t>Formalizar y difundir mensajes a propósito del vinculo entre edificio  y salud animal : alojamiento de los corderos</a:t>
            </a:r>
          </a:p>
          <a:p>
            <a:pPr lvl="1"/>
            <a:endParaRPr lang="es-ES" noProof="0" dirty="0" smtClean="0"/>
          </a:p>
          <a:p>
            <a:pPr lvl="1"/>
            <a:endParaRPr lang="es-ES" noProof="0" dirty="0" smtClean="0"/>
          </a:p>
          <a:p>
            <a:pPr lvl="1"/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2864533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/>
              <a:t>Incitativos para ciencia</a:t>
            </a:r>
            <a:r>
              <a:rPr lang="es-ES" noProof="0" dirty="0" smtClean="0"/>
              <a:t/>
            </a:r>
            <a:br>
              <a:rPr lang="es-ES" noProof="0" dirty="0" smtClean="0"/>
            </a:br>
            <a:r>
              <a:rPr lang="es-ES" noProof="0" dirty="0" smtClean="0"/>
              <a:t/>
            </a:r>
            <a:br>
              <a:rPr lang="es-ES" noProof="0" dirty="0" smtClean="0"/>
            </a:br>
            <a:r>
              <a:rPr lang="es-ES" sz="3600" i="1" noProof="0" dirty="0" smtClean="0">
                <a:solidFill>
                  <a:schemeClr val="accent1">
                    <a:lumMod val="50000"/>
                  </a:schemeClr>
                </a:solidFill>
              </a:rPr>
              <a:t>Ejemplos de proyectos estudiando la resistencia</a:t>
            </a:r>
            <a:endParaRPr lang="es-ES" sz="3600" i="1" noProof="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268684" y="2113491"/>
            <a:ext cx="10085116" cy="4351338"/>
          </a:xfrm>
        </p:spPr>
        <p:txBody>
          <a:bodyPr>
            <a:normAutofit/>
          </a:bodyPr>
          <a:lstStyle/>
          <a:p>
            <a:r>
              <a:rPr lang="es-ES" noProof="0" dirty="0" smtClean="0"/>
              <a:t>Técnicas de laboratorio:</a:t>
            </a:r>
          </a:p>
          <a:p>
            <a:pPr lvl="1"/>
            <a:r>
              <a:rPr lang="es-ES" noProof="0" dirty="0" smtClean="0"/>
              <a:t>DIAMIC : obtención y confrontación de datos de concentraciones mínimas inhibitorias y antibiogramas para bacterias patógenas veterinarias</a:t>
            </a:r>
          </a:p>
          <a:p>
            <a:pPr lvl="1"/>
            <a:endParaRPr lang="es-ES" noProof="0" dirty="0" smtClean="0"/>
          </a:p>
          <a:p>
            <a:r>
              <a:rPr lang="es-ES" noProof="0" dirty="0" smtClean="0"/>
              <a:t>Mecanismo de resistencia:</a:t>
            </a:r>
          </a:p>
          <a:p>
            <a:pPr lvl="1"/>
            <a:r>
              <a:rPr lang="es-ES" noProof="0" dirty="0" smtClean="0"/>
              <a:t>PLASMEQUI : Diseminación y persistencia de plásmidos de resistencia a las cefalosporinas de ultimas generaciones en caballo: impacto de los aditivos alimentarios </a:t>
            </a:r>
          </a:p>
          <a:p>
            <a:pPr lvl="1"/>
            <a:endParaRPr lang="es-ES" noProof="0" dirty="0" smtClean="0"/>
          </a:p>
          <a:p>
            <a:endParaRPr lang="es-ES" noProof="0" dirty="0" smtClean="0"/>
          </a:p>
          <a:p>
            <a:pPr lvl="1"/>
            <a:endParaRPr lang="es-ES" noProof="0" dirty="0" smtClean="0"/>
          </a:p>
          <a:p>
            <a:pPr lvl="1"/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3208973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268684" y="245465"/>
            <a:ext cx="10085116" cy="1325563"/>
          </a:xfrm>
        </p:spPr>
        <p:txBody>
          <a:bodyPr>
            <a:normAutofit fontScale="90000"/>
          </a:bodyPr>
          <a:lstStyle/>
          <a:p>
            <a:r>
              <a:rPr lang="es-ES" dirty="0"/>
              <a:t>Incitativos para ciencia</a:t>
            </a:r>
            <a:r>
              <a:rPr lang="es-ES" noProof="0" dirty="0" smtClean="0"/>
              <a:t/>
            </a:r>
            <a:br>
              <a:rPr lang="es-ES" noProof="0" dirty="0" smtClean="0"/>
            </a:br>
            <a:r>
              <a:rPr lang="es-ES" noProof="0" dirty="0" smtClean="0"/>
              <a:t/>
            </a:r>
            <a:br>
              <a:rPr lang="es-ES" noProof="0" dirty="0" smtClean="0"/>
            </a:br>
            <a:r>
              <a:rPr lang="es-ES" sz="3600" i="1" noProof="0" dirty="0" smtClean="0">
                <a:solidFill>
                  <a:schemeClr val="accent1">
                    <a:lumMod val="50000"/>
                  </a:schemeClr>
                </a:solidFill>
              </a:rPr>
              <a:t>Ejemplos de proyectos sobre la formación</a:t>
            </a:r>
            <a:endParaRPr lang="es-ES" sz="3600" i="1" noProof="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268684" y="2180467"/>
            <a:ext cx="10085116" cy="4351338"/>
          </a:xfrm>
        </p:spPr>
        <p:txBody>
          <a:bodyPr>
            <a:normAutofit/>
          </a:bodyPr>
          <a:lstStyle/>
          <a:p>
            <a:r>
              <a:rPr lang="es-ES" noProof="0" dirty="0" smtClean="0"/>
              <a:t>Formación de los ganaderos:</a:t>
            </a:r>
          </a:p>
          <a:p>
            <a:pPr lvl="1"/>
            <a:r>
              <a:rPr lang="es-ES" noProof="0" dirty="0" smtClean="0"/>
              <a:t>Concepción y realización de 5 folletos pedagógicos para : gallinas, aves de caza, palmípedos grasos y conejos</a:t>
            </a:r>
          </a:p>
          <a:p>
            <a:endParaRPr lang="es-ES" noProof="0" dirty="0" smtClean="0"/>
          </a:p>
          <a:p>
            <a:r>
              <a:rPr lang="es-ES" noProof="0" dirty="0" smtClean="0"/>
              <a:t>Formación de los veterinarios:</a:t>
            </a:r>
          </a:p>
          <a:p>
            <a:pPr lvl="1"/>
            <a:r>
              <a:rPr lang="es-ES" noProof="0" dirty="0" smtClean="0"/>
              <a:t>Concepción de un modulo de formación, pequeños animales</a:t>
            </a:r>
          </a:p>
          <a:p>
            <a:endParaRPr lang="es-ES" noProof="0" dirty="0" smtClean="0"/>
          </a:p>
          <a:p>
            <a:r>
              <a:rPr lang="es-ES" noProof="0" dirty="0" smtClean="0"/>
              <a:t>Proyecto de investigación/ acción para la formación de los jóvenes: e Bug</a:t>
            </a:r>
          </a:p>
        </p:txBody>
      </p:sp>
      <p:grpSp>
        <p:nvGrpSpPr>
          <p:cNvPr id="6" name="Groupe 5"/>
          <p:cNvGrpSpPr>
            <a:grpSpLocks/>
          </p:cNvGrpSpPr>
          <p:nvPr/>
        </p:nvGrpSpPr>
        <p:grpSpPr bwMode="auto">
          <a:xfrm rot="-1051585">
            <a:off x="10100731" y="1103840"/>
            <a:ext cx="1782683" cy="1664775"/>
            <a:chOff x="357839" y="1823244"/>
            <a:chExt cx="3778818" cy="3330447"/>
          </a:xfrm>
        </p:grpSpPr>
        <p:pic>
          <p:nvPicPr>
            <p:cNvPr id="7" name="Image 6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864"/>
            <a:stretch>
              <a:fillRect/>
            </a:stretch>
          </p:blipFill>
          <p:spPr bwMode="auto">
            <a:xfrm>
              <a:off x="357839" y="1823244"/>
              <a:ext cx="2213680" cy="27533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" name="Image 7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307558">
              <a:off x="1233805" y="1913680"/>
              <a:ext cx="2141638" cy="27415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" name="Image 8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478203">
              <a:off x="1908906" y="2136928"/>
              <a:ext cx="2086212" cy="28697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" name="Image 9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5688"/>
            <a:stretch>
              <a:fillRect/>
            </a:stretch>
          </p:blipFill>
          <p:spPr bwMode="auto">
            <a:xfrm rot="2669538">
              <a:off x="2026731" y="2344990"/>
              <a:ext cx="2109926" cy="28087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4" name="Image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31482" y="1614307"/>
            <a:ext cx="8839200" cy="5133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37442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dirty="0" smtClean="0"/>
              <a:t>Incitativos: alternativas a los antibióticos</a:t>
            </a:r>
            <a:endParaRPr lang="es-ES" noProof="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268684" y="1690688"/>
            <a:ext cx="10363022" cy="4738128"/>
          </a:xfrm>
        </p:spPr>
        <p:txBody>
          <a:bodyPr>
            <a:normAutofit fontScale="77500" lnSpcReduction="20000"/>
          </a:bodyPr>
          <a:lstStyle/>
          <a:p>
            <a:r>
              <a:rPr lang="es-ES" noProof="0" dirty="0" smtClean="0"/>
              <a:t>El contexto de los productos alternativos (a base de plantas, fagos, etc.): </a:t>
            </a:r>
          </a:p>
          <a:p>
            <a:pPr lvl="1"/>
            <a:r>
              <a:rPr lang="es-ES" noProof="0" dirty="0" smtClean="0"/>
              <a:t>Se necesitan datos respeto a su eficacidad, inocuidad y que no favorecen</a:t>
            </a:r>
            <a:r>
              <a:rPr lang="es-ES" dirty="0" smtClean="0"/>
              <a:t> ni causan resistencias</a:t>
            </a:r>
            <a:r>
              <a:rPr lang="es-ES" noProof="0" dirty="0" smtClean="0"/>
              <a:t>;</a:t>
            </a:r>
          </a:p>
          <a:p>
            <a:pPr lvl="1"/>
            <a:r>
              <a:rPr lang="es-ES" noProof="0" dirty="0" smtClean="0"/>
              <a:t>Se necesita un marco normativo adecuado, en acuerdo con el cuadro </a:t>
            </a:r>
            <a:r>
              <a:rPr lang="es-ES" noProof="0" dirty="0" smtClean="0"/>
              <a:t>comunitario</a:t>
            </a:r>
          </a:p>
          <a:p>
            <a:pPr marL="457200" lvl="1" indent="0">
              <a:buNone/>
            </a:pPr>
            <a:endParaRPr lang="es-ES" noProof="0" dirty="0" smtClean="0"/>
          </a:p>
          <a:p>
            <a:r>
              <a:rPr lang="es-ES" noProof="0" dirty="0" smtClean="0"/>
              <a:t>Acción de la autoridad competente:</a:t>
            </a:r>
          </a:p>
          <a:p>
            <a:pPr lvl="1"/>
            <a:r>
              <a:rPr lang="es-ES" noProof="0" dirty="0" smtClean="0"/>
              <a:t>Consulta de ANSES, febrero 2018</a:t>
            </a:r>
          </a:p>
          <a:p>
            <a:pPr lvl="1"/>
            <a:r>
              <a:rPr lang="es-ES" noProof="0" dirty="0" smtClean="0"/>
              <a:t>Agencia nacional del medicamento veterinario (ANMV) : menos documentos exigidos para autorización de comercialización, tasa dividida por 3</a:t>
            </a:r>
          </a:p>
          <a:p>
            <a:pPr lvl="1"/>
            <a:r>
              <a:rPr lang="es-ES" noProof="0" dirty="0" smtClean="0"/>
              <a:t>DGAL: buscó soluciones al nivel europeo, convocatoria de proyectos </a:t>
            </a:r>
            <a:r>
              <a:rPr lang="es-ES" noProof="0" dirty="0" err="1" smtClean="0"/>
              <a:t>Ecoantibio</a:t>
            </a:r>
            <a:endParaRPr lang="es-ES" noProof="0" dirty="0" smtClean="0"/>
          </a:p>
          <a:p>
            <a:pPr lvl="1"/>
            <a:r>
              <a:rPr lang="es-ES" noProof="0" dirty="0" smtClean="0"/>
              <a:t>DGER: diploma inter escuela de fitoterapia</a:t>
            </a:r>
          </a:p>
          <a:p>
            <a:pPr lvl="1"/>
            <a:r>
              <a:rPr lang="es-ES" noProof="0" dirty="0" smtClean="0"/>
              <a:t>Vigilancia de las ofertas de formación y de las alegaciones terapéuticas</a:t>
            </a:r>
          </a:p>
          <a:p>
            <a:pPr lvl="1"/>
            <a:endParaRPr lang="es-ES" noProof="0" dirty="0" smtClean="0"/>
          </a:p>
          <a:p>
            <a:r>
              <a:rPr lang="es-ES" noProof="0" dirty="0" smtClean="0"/>
              <a:t>Ejemplos de proyectos financiados por la convocatoria de proyectos </a:t>
            </a:r>
            <a:r>
              <a:rPr lang="es-ES" noProof="0" dirty="0" err="1" smtClean="0"/>
              <a:t>Ecoantibio</a:t>
            </a:r>
            <a:r>
              <a:rPr lang="es-ES" noProof="0" dirty="0" smtClean="0"/>
              <a:t>:</a:t>
            </a:r>
          </a:p>
          <a:p>
            <a:pPr lvl="1"/>
            <a:r>
              <a:rPr lang="es-ES" altLang="fr-FR" noProof="0" dirty="0" smtClean="0"/>
              <a:t>Alter </a:t>
            </a:r>
            <a:r>
              <a:rPr lang="es-ES" altLang="fr-FR" noProof="0" dirty="0" err="1" smtClean="0"/>
              <a:t>for</a:t>
            </a:r>
            <a:r>
              <a:rPr lang="es-ES" altLang="fr-FR" noProof="0" dirty="0" smtClean="0"/>
              <a:t> </a:t>
            </a:r>
            <a:r>
              <a:rPr lang="es-ES" altLang="fr-FR" noProof="0" dirty="0" err="1" smtClean="0"/>
              <a:t>fish</a:t>
            </a:r>
            <a:r>
              <a:rPr lang="es-ES" altLang="fr-FR" noProof="0" dirty="0" smtClean="0"/>
              <a:t> (A2F) : eficacidad e inocuidad de los productos alternativos a los antibióticos para peces de cría</a:t>
            </a:r>
          </a:p>
          <a:p>
            <a:pPr lvl="1"/>
            <a:r>
              <a:rPr lang="es-ES" noProof="0" dirty="0" smtClean="0"/>
              <a:t>Evaluación de una espacialidad a base de aceites esenciales contra </a:t>
            </a:r>
            <a:r>
              <a:rPr lang="es-ES" dirty="0" smtClean="0"/>
              <a:t>dolor de patas de coneja</a:t>
            </a:r>
            <a:r>
              <a:rPr lang="es-ES" noProof="0" dirty="0" smtClean="0"/>
              <a:t> y reducir el uso de antibióticos</a:t>
            </a:r>
          </a:p>
          <a:p>
            <a:pPr lvl="1"/>
            <a:endParaRPr lang="es-ES" noProof="0" dirty="0" smtClean="0"/>
          </a:p>
          <a:p>
            <a:endParaRPr lang="es-ES" noProof="0" dirty="0" smtClean="0"/>
          </a:p>
          <a:p>
            <a:endParaRPr lang="es-ES" noProof="0" dirty="0" smtClean="0"/>
          </a:p>
        </p:txBody>
      </p:sp>
    </p:spTree>
    <p:extLst>
      <p:ext uri="{BB962C8B-B14F-4D97-AF65-F5344CB8AC3E}">
        <p14:creationId xmlns:p14="http://schemas.microsoft.com/office/powerpoint/2010/main" val="18749690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noProof="0" dirty="0" smtClean="0"/>
              <a:t>Acciones del ministerio: comunicación de las autoridades francesas en el UE</a:t>
            </a:r>
            <a:endParaRPr lang="es-ES" noProof="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14139" y="1825626"/>
            <a:ext cx="9644010" cy="4351338"/>
          </a:xfrm>
        </p:spPr>
        <p:txBody>
          <a:bodyPr/>
          <a:lstStyle/>
          <a:p>
            <a:r>
              <a:rPr lang="es-ES" noProof="0" dirty="0" smtClean="0"/>
              <a:t>Comunicación de las posiciones francesas durante las negociaciones de los </a:t>
            </a:r>
            <a:r>
              <a:rPr lang="es-ES" dirty="0" smtClean="0"/>
              <a:t>reglamentos sobre medicamentos veterinarias y pienso medicamentoso</a:t>
            </a:r>
            <a:endParaRPr lang="es-ES" noProof="0" dirty="0" smtClean="0"/>
          </a:p>
          <a:p>
            <a:endParaRPr lang="es-ES" noProof="0" dirty="0" smtClean="0"/>
          </a:p>
          <a:p>
            <a:r>
              <a:rPr lang="es-ES" noProof="0" dirty="0" smtClean="0"/>
              <a:t>Presentación de los progresos de Francia durante la red </a:t>
            </a:r>
            <a:r>
              <a:rPr lang="es-ES" i="1" noProof="0" dirty="0" err="1" smtClean="0"/>
              <a:t>One</a:t>
            </a:r>
            <a:r>
              <a:rPr lang="es-ES" i="1" noProof="0" dirty="0" smtClean="0"/>
              <a:t> </a:t>
            </a:r>
            <a:r>
              <a:rPr lang="es-ES" i="1" noProof="0" dirty="0" err="1" smtClean="0"/>
              <a:t>Health</a:t>
            </a:r>
            <a:r>
              <a:rPr lang="es-ES" i="1" noProof="0" dirty="0" smtClean="0"/>
              <a:t> </a:t>
            </a:r>
            <a:r>
              <a:rPr lang="es-ES" noProof="0" dirty="0" smtClean="0"/>
              <a:t>AMR de la Comisión europea, durante sesiones de formación (BTSF)</a:t>
            </a: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928365" y="1897496"/>
            <a:ext cx="3978319" cy="2239140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9281" y="4492172"/>
            <a:ext cx="3154438" cy="2365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9795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noProof="0" dirty="0" smtClean="0"/>
              <a:t>Resistencia a los antibióticos (RA)</a:t>
            </a:r>
            <a:endParaRPr lang="es-ES" noProof="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268684" y="1543050"/>
            <a:ext cx="6694868" cy="4633913"/>
          </a:xfrm>
        </p:spPr>
        <p:txBody>
          <a:bodyPr>
            <a:normAutofit fontScale="70000" lnSpcReduction="20000"/>
          </a:bodyPr>
          <a:lstStyle/>
          <a:p>
            <a:r>
              <a:rPr lang="es-ES" noProof="0" dirty="0" smtClean="0"/>
              <a:t>Según el informe del ECDC (nov. 2018):</a:t>
            </a:r>
          </a:p>
          <a:p>
            <a:pPr lvl="1"/>
            <a:r>
              <a:rPr lang="es-ES" noProof="0" dirty="0" smtClean="0"/>
              <a:t>más de 5500 fallecimientos cada año en Francia</a:t>
            </a:r>
          </a:p>
          <a:p>
            <a:pPr lvl="1"/>
            <a:r>
              <a:rPr lang="es-ES" noProof="0" dirty="0" smtClean="0"/>
              <a:t>33 000 fallecimientos </a:t>
            </a:r>
            <a:r>
              <a:rPr lang="es-ES" dirty="0"/>
              <a:t>cada año </a:t>
            </a:r>
            <a:r>
              <a:rPr lang="es-ES" noProof="0" dirty="0" smtClean="0"/>
              <a:t>en Europa</a:t>
            </a:r>
          </a:p>
          <a:p>
            <a:pPr marL="0" indent="0">
              <a:buNone/>
            </a:pPr>
            <a:endParaRPr lang="es-ES" noProof="0" dirty="0" smtClean="0"/>
          </a:p>
          <a:p>
            <a:r>
              <a:rPr lang="es-ES" noProof="0" dirty="0" smtClean="0"/>
              <a:t>En 2050: 1 fallecimiento cada 3 segundos (informe O’Neill)</a:t>
            </a:r>
          </a:p>
          <a:p>
            <a:pPr marL="0" indent="0">
              <a:buNone/>
            </a:pPr>
            <a:endParaRPr lang="es-ES" noProof="0" dirty="0" smtClean="0"/>
          </a:p>
          <a:p>
            <a:r>
              <a:rPr lang="es-ES" noProof="0" dirty="0" smtClean="0"/>
              <a:t>Cada utilización de antibiótico puede causar resistencia: bacterias del tracto digestivo de todos los animales (también la piel, aparato respiratorio) y del medio ambiente</a:t>
            </a:r>
          </a:p>
          <a:p>
            <a:pPr marL="0" indent="0">
              <a:buNone/>
            </a:pPr>
            <a:endParaRPr lang="es-ES" noProof="0" dirty="0" smtClean="0"/>
          </a:p>
          <a:p>
            <a:r>
              <a:rPr lang="es-ES" noProof="0" dirty="0" smtClean="0"/>
              <a:t>Las bacterias resistentes viajan por todas partes</a:t>
            </a:r>
          </a:p>
          <a:p>
            <a:pPr marL="0" indent="0">
              <a:buNone/>
            </a:pPr>
            <a:endParaRPr lang="es-ES" noProof="0" dirty="0" smtClean="0"/>
          </a:p>
          <a:p>
            <a:r>
              <a:rPr lang="es-ES" noProof="0" dirty="0" smtClean="0"/>
              <a:t>Una única solución: reducir radicalmente el uso de antibióticos</a:t>
            </a:r>
          </a:p>
        </p:txBody>
      </p:sp>
      <p:grpSp>
        <p:nvGrpSpPr>
          <p:cNvPr id="6" name="Groupe 5"/>
          <p:cNvGrpSpPr/>
          <p:nvPr/>
        </p:nvGrpSpPr>
        <p:grpSpPr>
          <a:xfrm>
            <a:off x="7698335" y="1354064"/>
            <a:ext cx="4215779" cy="5363937"/>
            <a:chOff x="8948484" y="1582643"/>
            <a:chExt cx="3258022" cy="4048532"/>
          </a:xfrm>
        </p:grpSpPr>
        <p:pic>
          <p:nvPicPr>
            <p:cNvPr id="4" name="Image 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9153448" y="1582643"/>
              <a:ext cx="2848095" cy="3752321"/>
            </a:xfrm>
            <a:prstGeom prst="rect">
              <a:avLst/>
            </a:prstGeom>
          </p:spPr>
        </p:pic>
        <p:sp>
          <p:nvSpPr>
            <p:cNvPr id="5" name="ZoneTexte 4"/>
            <p:cNvSpPr txBox="1"/>
            <p:nvPr/>
          </p:nvSpPr>
          <p:spPr>
            <a:xfrm>
              <a:off x="8948484" y="5305955"/>
              <a:ext cx="3258022" cy="325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1100" dirty="0" smtClean="0"/>
                <a:t>Captura de pantalla hecha el 27/02/2019 </a:t>
              </a:r>
              <a:r>
                <a:rPr lang="fr-FR" sz="1100" dirty="0" smtClean="0"/>
                <a:t>en</a:t>
              </a:r>
              <a:endParaRPr lang="fr-FR" sz="1100" dirty="0"/>
            </a:p>
            <a:p>
              <a:r>
                <a:rPr lang="fr-FR" sz="1100" dirty="0" smtClean="0"/>
                <a:t>de https</a:t>
              </a:r>
              <a:r>
                <a:rPr lang="fr-FR" sz="1100" dirty="0" smtClean="0"/>
                <a:t>://antibiotic.ecdc.europa.eu/en/patient-stories</a:t>
              </a:r>
              <a:endParaRPr lang="fr-FR" sz="1100" dirty="0"/>
            </a:p>
          </p:txBody>
        </p:sp>
      </p:grpSp>
    </p:spTree>
    <p:extLst>
      <p:ext uri="{BB962C8B-B14F-4D97-AF65-F5344CB8AC3E}">
        <p14:creationId xmlns:p14="http://schemas.microsoft.com/office/powerpoint/2010/main" val="37694300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dirty="0"/>
              <a:t>Acciones del ministerio : </a:t>
            </a:r>
            <a:r>
              <a:rPr lang="es-ES" noProof="0" dirty="0" smtClean="0"/>
              <a:t>comunicación </a:t>
            </a:r>
            <a:r>
              <a:rPr lang="es-ES" dirty="0" smtClean="0"/>
              <a:t>de las </a:t>
            </a:r>
            <a:r>
              <a:rPr lang="es-ES" dirty="0"/>
              <a:t>autoridades francesas </a:t>
            </a:r>
            <a:r>
              <a:rPr lang="es-ES" dirty="0" smtClean="0"/>
              <a:t>en el mundo</a:t>
            </a:r>
            <a:endParaRPr lang="es-ES" noProof="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noProof="0" dirty="0" smtClean="0"/>
              <a:t>Elaboración de las posiciones francesas sobre AMR en el contexto del G20 (grupos salud, agricultura), del G7, del Codex, de la OIE, de la FAO, y también formación con veterinarios de terceros países, etc.</a:t>
            </a:r>
            <a:endParaRPr lang="es-ES" noProof="0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8363" y="3303358"/>
            <a:ext cx="3229613" cy="2422210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910" y="3588806"/>
            <a:ext cx="3780430" cy="2126492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7260" y="3890810"/>
            <a:ext cx="4227963" cy="2818642"/>
          </a:xfrm>
          <a:prstGeom prst="rect">
            <a:avLst/>
          </a:prstGeom>
        </p:spPr>
      </p:pic>
      <p:sp>
        <p:nvSpPr>
          <p:cNvPr id="7" name="ZoneTexte 6"/>
          <p:cNvSpPr txBox="1"/>
          <p:nvPr/>
        </p:nvSpPr>
        <p:spPr>
          <a:xfrm>
            <a:off x="21045" y="5715298"/>
            <a:ext cx="4176215" cy="120032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ES" i="1" dirty="0" smtClean="0"/>
              <a:t>Delegación francesa en frente del poster </a:t>
            </a:r>
            <a:r>
              <a:rPr lang="es-ES" i="1" dirty="0" err="1" smtClean="0"/>
              <a:t>Ecoantibio</a:t>
            </a:r>
            <a:r>
              <a:rPr lang="es-ES" i="1" dirty="0" smtClean="0"/>
              <a:t>, Conferencia mundial sobre AMR de la OIE, Marrakech, 29-31 oct. 2019</a:t>
            </a:r>
            <a:endParaRPr lang="es-ES" i="1" dirty="0"/>
          </a:p>
        </p:txBody>
      </p:sp>
      <p:sp>
        <p:nvSpPr>
          <p:cNvPr id="8" name="ZoneTexte 7"/>
          <p:cNvSpPr txBox="1"/>
          <p:nvPr/>
        </p:nvSpPr>
        <p:spPr>
          <a:xfrm>
            <a:off x="4285744" y="3478696"/>
            <a:ext cx="41762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i="1" dirty="0" err="1" smtClean="0"/>
              <a:t>Spring</a:t>
            </a:r>
            <a:r>
              <a:rPr lang="fr-FR" i="1" dirty="0" smtClean="0"/>
              <a:t> course ENSV, mars 2018.</a:t>
            </a:r>
            <a:endParaRPr lang="fr-FR" i="1" dirty="0"/>
          </a:p>
        </p:txBody>
      </p:sp>
      <p:sp>
        <p:nvSpPr>
          <p:cNvPr id="9" name="ZoneTexte 8"/>
          <p:cNvSpPr txBox="1"/>
          <p:nvPr/>
        </p:nvSpPr>
        <p:spPr>
          <a:xfrm>
            <a:off x="8778363" y="5860505"/>
            <a:ext cx="3293303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ES" i="1" dirty="0" err="1" smtClean="0"/>
              <a:t>Task</a:t>
            </a:r>
            <a:r>
              <a:rPr lang="es-ES" i="1" dirty="0" smtClean="0"/>
              <a:t> </a:t>
            </a:r>
            <a:r>
              <a:rPr lang="es-ES" i="1" dirty="0" err="1" smtClean="0"/>
              <a:t>Force</a:t>
            </a:r>
            <a:r>
              <a:rPr lang="es-ES" i="1" dirty="0" smtClean="0"/>
              <a:t> AMR del Codex en </a:t>
            </a:r>
            <a:r>
              <a:rPr lang="es-ES" i="1" dirty="0" err="1" smtClean="0"/>
              <a:t>Busan</a:t>
            </a:r>
            <a:r>
              <a:rPr lang="es-ES" i="1" dirty="0" smtClean="0"/>
              <a:t>, Corea del Sur, </a:t>
            </a:r>
            <a:r>
              <a:rPr lang="es-ES" i="1" dirty="0" smtClean="0"/>
              <a:t>dic</a:t>
            </a:r>
            <a:r>
              <a:rPr lang="es-ES" i="1" dirty="0" smtClean="0"/>
              <a:t>. 2018</a:t>
            </a:r>
            <a:endParaRPr lang="es-ES" i="1" dirty="0"/>
          </a:p>
        </p:txBody>
      </p:sp>
    </p:spTree>
    <p:extLst>
      <p:ext uri="{BB962C8B-B14F-4D97-AF65-F5344CB8AC3E}">
        <p14:creationId xmlns:p14="http://schemas.microsoft.com/office/powerpoint/2010/main" val="1706143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noProof="0" dirty="0" smtClean="0"/>
              <a:t>Conclusión</a:t>
            </a:r>
            <a:endParaRPr lang="es-ES" noProof="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268684" y="1566317"/>
            <a:ext cx="10085116" cy="4351338"/>
          </a:xfrm>
        </p:spPr>
        <p:txBody>
          <a:bodyPr/>
          <a:lstStyle/>
          <a:p>
            <a:r>
              <a:rPr lang="es-ES" dirty="0" smtClean="0"/>
              <a:t>El</a:t>
            </a:r>
            <a:r>
              <a:rPr lang="es-ES" noProof="0" dirty="0" smtClean="0"/>
              <a:t> plan </a:t>
            </a:r>
            <a:r>
              <a:rPr lang="es-ES" noProof="0" dirty="0" err="1" smtClean="0"/>
              <a:t>Ecoantibio</a:t>
            </a:r>
            <a:r>
              <a:rPr lang="es-ES" noProof="0" dirty="0" smtClean="0"/>
              <a:t> 1 ha sido un éxito gracias al compromiso de todos, en particular de la pareja veterinario -ganadero</a:t>
            </a:r>
          </a:p>
          <a:p>
            <a:r>
              <a:rPr lang="es-ES" noProof="0" dirty="0" smtClean="0"/>
              <a:t>El número de acciones conducidas </a:t>
            </a:r>
            <a:r>
              <a:rPr lang="es-ES" dirty="0" smtClean="0"/>
              <a:t>sobre temas muy diferentes es importante</a:t>
            </a:r>
            <a:endParaRPr lang="es-ES" noProof="0" dirty="0" smtClean="0"/>
          </a:p>
          <a:p>
            <a:r>
              <a:rPr lang="es-ES" noProof="0" dirty="0" smtClean="0"/>
              <a:t>El plan </a:t>
            </a:r>
            <a:r>
              <a:rPr lang="es-ES" noProof="0" dirty="0" err="1" smtClean="0"/>
              <a:t>Ecoantibio</a:t>
            </a:r>
            <a:r>
              <a:rPr lang="es-ES" noProof="0" dirty="0" smtClean="0"/>
              <a:t> 2 tiene que perpetuar los cambios </a:t>
            </a:r>
            <a:r>
              <a:rPr lang="es-ES" noProof="0" smtClean="0"/>
              <a:t>de prácticas </a:t>
            </a:r>
            <a:r>
              <a:rPr lang="es-ES" noProof="0" dirty="0" smtClean="0"/>
              <a:t>para reducir el uso inadecuado de antibióticos</a:t>
            </a:r>
            <a:endParaRPr lang="es-ES" noProof="0" dirty="0"/>
          </a:p>
        </p:txBody>
      </p:sp>
      <p:pic>
        <p:nvPicPr>
          <p:cNvPr id="4" name="Imag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9374" y="4503638"/>
            <a:ext cx="3583735" cy="20151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023" y="4164398"/>
            <a:ext cx="2889548" cy="26936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2494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noProof="0" dirty="0" smtClean="0"/>
              <a:t>El plan </a:t>
            </a:r>
            <a:r>
              <a:rPr lang="es-ES" noProof="0" dirty="0" err="1" smtClean="0"/>
              <a:t>Ecoantibio</a:t>
            </a:r>
            <a:r>
              <a:rPr lang="es-ES" noProof="0" dirty="0" smtClean="0"/>
              <a:t> lucha contra RA en medicina veterinaria</a:t>
            </a:r>
            <a:endParaRPr lang="es-ES" noProof="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s-ES" noProof="0" dirty="0" smtClean="0"/>
              <a:t>2 planes sucesivos con semejante construcción: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es-ES" noProof="0" dirty="0" smtClean="0"/>
              <a:t> </a:t>
            </a:r>
            <a:r>
              <a:rPr lang="es-ES" noProof="0" dirty="0" err="1" smtClean="0"/>
              <a:t>Ecoantibio</a:t>
            </a:r>
            <a:r>
              <a:rPr lang="es-ES" noProof="0" dirty="0" smtClean="0"/>
              <a:t> 1 (2012 – 2016)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es-ES" noProof="0" dirty="0" smtClean="0"/>
              <a:t>Medidas obligatorias fuertes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es-ES" noProof="0" dirty="0" smtClean="0"/>
              <a:t>Objetivos cuantitativos ambiciosos: </a:t>
            </a:r>
          </a:p>
          <a:p>
            <a:pPr lvl="3"/>
            <a:r>
              <a:rPr lang="es-ES" noProof="0" dirty="0" smtClean="0"/>
              <a:t>Reducir la exposición de los animales a los antibióticos de 25% en 5 años, </a:t>
            </a:r>
          </a:p>
          <a:p>
            <a:pPr lvl="3"/>
            <a:r>
              <a:rPr lang="es-ES" noProof="0" dirty="0"/>
              <a:t>Reducir la exposición </a:t>
            </a:r>
            <a:r>
              <a:rPr lang="es-ES" noProof="0" dirty="0" smtClean="0"/>
              <a:t>a </a:t>
            </a:r>
            <a:r>
              <a:rPr lang="es-ES" noProof="0" dirty="0"/>
              <a:t>los antibióticos </a:t>
            </a:r>
            <a:r>
              <a:rPr lang="es-ES" noProof="0" dirty="0" smtClean="0"/>
              <a:t>críticos de 25% en </a:t>
            </a:r>
            <a:r>
              <a:rPr lang="es-ES" dirty="0"/>
              <a:t>3 años </a:t>
            </a:r>
            <a:r>
              <a:rPr lang="es-ES" noProof="0" dirty="0" smtClean="0"/>
              <a:t>(objetivos de la ley por el futuro de alimentación, agricultura y bosque)</a:t>
            </a:r>
          </a:p>
          <a:p>
            <a:pPr marL="1371600" lvl="3" indent="0">
              <a:buNone/>
            </a:pPr>
            <a:endParaRPr lang="es-ES" noProof="0" dirty="0" smtClean="0"/>
          </a:p>
          <a:p>
            <a:pPr lvl="1">
              <a:buFont typeface="Wingdings" panose="05000000000000000000" pitchFamily="2" charset="2"/>
              <a:buChar char="v"/>
            </a:pPr>
            <a:endParaRPr lang="es-ES" noProof="0" dirty="0"/>
          </a:p>
        </p:txBody>
      </p:sp>
      <p:pic>
        <p:nvPicPr>
          <p:cNvPr id="4" name="Imag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8783" y="4001294"/>
            <a:ext cx="1937800" cy="27515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Imag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0021" y="4282072"/>
            <a:ext cx="1831446" cy="25759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8852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noProof="0" dirty="0" smtClean="0"/>
              <a:t>El plan </a:t>
            </a:r>
            <a:r>
              <a:rPr lang="es-ES" noProof="0" dirty="0" err="1" smtClean="0"/>
              <a:t>Ecoantibio</a:t>
            </a:r>
            <a:r>
              <a:rPr lang="es-ES" noProof="0" dirty="0" smtClean="0"/>
              <a:t> lucha contra RA en medicina veterinaria</a:t>
            </a:r>
            <a:endParaRPr lang="es-ES" noProof="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s-ES" noProof="0" dirty="0" smtClean="0"/>
              <a:t>2 planes sucesivos: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es-ES" noProof="0" dirty="0" smtClean="0"/>
              <a:t> </a:t>
            </a:r>
            <a:r>
              <a:rPr lang="es-ES" noProof="0" dirty="0" err="1" smtClean="0"/>
              <a:t>Ecoantibio</a:t>
            </a:r>
            <a:r>
              <a:rPr lang="es-ES" noProof="0" dirty="0" smtClean="0"/>
              <a:t> 2 (2017 – 2021)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es-ES" noProof="0" dirty="0" smtClean="0"/>
              <a:t>Seguir con el dinamismo y confirmar los buenos resultados</a:t>
            </a:r>
          </a:p>
          <a:p>
            <a:pPr lvl="2">
              <a:buFont typeface="Wingdings" panose="05000000000000000000" pitchFamily="2" charset="2"/>
              <a:buChar char="§"/>
            </a:pPr>
            <a:endParaRPr lang="es-ES" noProof="0" dirty="0" smtClean="0"/>
          </a:p>
          <a:p>
            <a:pPr lvl="2">
              <a:buFont typeface="Wingdings" panose="05000000000000000000" pitchFamily="2" charset="2"/>
              <a:buChar char="§"/>
            </a:pPr>
            <a:r>
              <a:rPr lang="es-ES" noProof="0" dirty="0" smtClean="0"/>
              <a:t>Mas incentivos</a:t>
            </a:r>
          </a:p>
          <a:p>
            <a:pPr lvl="2">
              <a:buFont typeface="Wingdings" panose="05000000000000000000" pitchFamily="2" charset="2"/>
              <a:buChar char="§"/>
            </a:pPr>
            <a:endParaRPr lang="es-ES" noProof="0" dirty="0" smtClean="0"/>
          </a:p>
          <a:p>
            <a:pPr lvl="2">
              <a:buFont typeface="Wingdings" panose="05000000000000000000" pitchFamily="2" charset="2"/>
              <a:buChar char="§"/>
            </a:pPr>
            <a:r>
              <a:rPr lang="es-ES" noProof="0" dirty="0" smtClean="0"/>
              <a:t>Dimensión </a:t>
            </a:r>
            <a:r>
              <a:rPr lang="es-ES" i="1" noProof="0" dirty="0" err="1" smtClean="0"/>
              <a:t>One</a:t>
            </a:r>
            <a:r>
              <a:rPr lang="es-ES" i="1" noProof="0" dirty="0" smtClean="0"/>
              <a:t> </a:t>
            </a:r>
            <a:r>
              <a:rPr lang="es-ES" i="1" noProof="0" dirty="0" err="1" smtClean="0"/>
              <a:t>Health</a:t>
            </a:r>
            <a:r>
              <a:rPr lang="es-ES" noProof="0" dirty="0" smtClean="0"/>
              <a:t>: </a:t>
            </a:r>
            <a:r>
              <a:rPr lang="es-ES" noProof="0" dirty="0" err="1" smtClean="0"/>
              <a:t>Ecoantibio</a:t>
            </a:r>
            <a:r>
              <a:rPr lang="es-ES" noProof="0" dirty="0" smtClean="0"/>
              <a:t> forma parte de la hoja de ruta interministerial de lucha contra resistencia a los antibióticos</a:t>
            </a:r>
          </a:p>
          <a:p>
            <a:pPr lvl="2">
              <a:buFont typeface="Wingdings" panose="05000000000000000000" pitchFamily="2" charset="2"/>
              <a:buChar char="§"/>
            </a:pPr>
            <a:endParaRPr lang="es-ES" noProof="0" dirty="0" smtClean="0"/>
          </a:p>
          <a:p>
            <a:pPr lvl="2">
              <a:buFont typeface="Wingdings" panose="05000000000000000000" pitchFamily="2" charset="2"/>
              <a:buChar char="§"/>
            </a:pPr>
            <a:r>
              <a:rPr lang="es-ES" noProof="0" dirty="0" smtClean="0"/>
              <a:t>Objetivos cuantitativos</a:t>
            </a:r>
            <a:r>
              <a:rPr lang="es-ES" b="1" noProof="0" dirty="0" smtClean="0"/>
              <a:t> </a:t>
            </a:r>
            <a:r>
              <a:rPr lang="es-ES" noProof="0" dirty="0" smtClean="0"/>
              <a:t>:</a:t>
            </a:r>
          </a:p>
          <a:p>
            <a:pPr lvl="3"/>
            <a:r>
              <a:rPr lang="es-ES" noProof="0" dirty="0" smtClean="0"/>
              <a:t>Reducir de 50% en </a:t>
            </a:r>
            <a:r>
              <a:rPr lang="es-ES" dirty="0"/>
              <a:t>5 años </a:t>
            </a:r>
            <a:r>
              <a:rPr lang="es-ES" noProof="0" dirty="0" smtClean="0"/>
              <a:t>la exposición a </a:t>
            </a:r>
            <a:r>
              <a:rPr lang="es-ES" noProof="0" dirty="0" err="1" smtClean="0"/>
              <a:t>colistina</a:t>
            </a:r>
            <a:r>
              <a:rPr lang="es-ES" noProof="0" dirty="0" smtClean="0"/>
              <a:t> en ganado vacuno, porcino y aves</a:t>
            </a:r>
          </a:p>
          <a:p>
            <a:pPr lvl="3"/>
            <a:r>
              <a:rPr lang="es-ES" noProof="0" dirty="0" smtClean="0"/>
              <a:t>Notar tendencia bajista en todos los indicadores de resistencia</a:t>
            </a:r>
          </a:p>
          <a:p>
            <a:endParaRPr lang="es-ES" noProof="0" dirty="0"/>
          </a:p>
        </p:txBody>
      </p:sp>
      <p:pic>
        <p:nvPicPr>
          <p:cNvPr id="4" name="Imag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851" y="2666999"/>
            <a:ext cx="1738803" cy="2544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22680" y="245661"/>
            <a:ext cx="2691855" cy="36937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567520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El plan </a:t>
            </a:r>
            <a:r>
              <a:rPr lang="es-ES" dirty="0" err="1"/>
              <a:t>Ecoantibio</a:t>
            </a:r>
            <a:r>
              <a:rPr lang="es-ES" dirty="0"/>
              <a:t> lucha contra RA en medicina veterinaria</a:t>
            </a:r>
            <a:endParaRPr lang="es-ES" noProof="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noProof="0" dirty="0" smtClean="0"/>
              <a:t>Los planes han sido </a:t>
            </a:r>
            <a:r>
              <a:rPr lang="es-ES" noProof="0" dirty="0" err="1" smtClean="0"/>
              <a:t>co</a:t>
            </a:r>
            <a:r>
              <a:rPr lang="es-ES" noProof="0" dirty="0" smtClean="0"/>
              <a:t>-construidos con todos los depositarios, y luego </a:t>
            </a:r>
            <a:r>
              <a:rPr lang="es-ES" noProof="0" dirty="0" err="1" smtClean="0"/>
              <a:t>co</a:t>
            </a:r>
            <a:r>
              <a:rPr lang="es-ES" noProof="0" dirty="0" smtClean="0"/>
              <a:t>-animados</a:t>
            </a:r>
            <a:endParaRPr lang="es-ES" noProof="0" dirty="0"/>
          </a:p>
        </p:txBody>
      </p:sp>
      <p:pic>
        <p:nvPicPr>
          <p:cNvPr id="4" name="Image 17" descr="logo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41465" y="3238209"/>
            <a:ext cx="960546" cy="7996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Afficher l'image d'origin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6934" y="3807338"/>
            <a:ext cx="1495425" cy="800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0279" y="4072696"/>
            <a:ext cx="1734128" cy="803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4" descr="Afficher l'image d'origine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5104" y="3980479"/>
            <a:ext cx="1569720" cy="13185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Image 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0558" y="3174586"/>
            <a:ext cx="1997009" cy="10328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7911" y="3559638"/>
            <a:ext cx="1756635" cy="720080"/>
          </a:xfrm>
          <a:prstGeom prst="rect">
            <a:avLst/>
          </a:prstGeom>
        </p:spPr>
      </p:pic>
      <p:pic>
        <p:nvPicPr>
          <p:cNvPr id="12" name="Image 1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975403" y="5153662"/>
            <a:ext cx="1489893" cy="494691"/>
          </a:xfrm>
          <a:prstGeom prst="rect">
            <a:avLst/>
          </a:prstGeom>
        </p:spPr>
      </p:pic>
      <p:pic>
        <p:nvPicPr>
          <p:cNvPr id="13" name="Image 1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612583" y="5031451"/>
            <a:ext cx="1624067" cy="567135"/>
          </a:xfrm>
          <a:prstGeom prst="rect">
            <a:avLst/>
          </a:prstGeom>
        </p:spPr>
      </p:pic>
      <p:pic>
        <p:nvPicPr>
          <p:cNvPr id="14" name="Image 1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903163" y="2906057"/>
            <a:ext cx="1265205" cy="646818"/>
          </a:xfrm>
          <a:prstGeom prst="rect">
            <a:avLst/>
          </a:prstGeom>
        </p:spPr>
      </p:pic>
      <p:pic>
        <p:nvPicPr>
          <p:cNvPr id="15" name="Image 14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329541" y="5088043"/>
            <a:ext cx="1400175" cy="762000"/>
          </a:xfrm>
          <a:prstGeom prst="rect">
            <a:avLst/>
          </a:prstGeom>
        </p:spPr>
      </p:pic>
      <p:pic>
        <p:nvPicPr>
          <p:cNvPr id="16" name="Image 15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287567" y="5229524"/>
            <a:ext cx="1150215" cy="711767"/>
          </a:xfrm>
          <a:prstGeom prst="rect">
            <a:avLst/>
          </a:prstGeom>
        </p:spPr>
      </p:pic>
      <p:pic>
        <p:nvPicPr>
          <p:cNvPr id="17" name="Image 16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0261810" y="2742270"/>
            <a:ext cx="1496937" cy="622489"/>
          </a:xfrm>
          <a:prstGeom prst="rect">
            <a:avLst/>
          </a:prstGeom>
        </p:spPr>
      </p:pic>
      <p:pic>
        <p:nvPicPr>
          <p:cNvPr id="18" name="Image 17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288646" y="3336396"/>
            <a:ext cx="1645620" cy="448342"/>
          </a:xfrm>
          <a:prstGeom prst="rect">
            <a:avLst/>
          </a:prstGeom>
        </p:spPr>
      </p:pic>
      <p:pic>
        <p:nvPicPr>
          <p:cNvPr id="19" name="Image 18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316477" y="4110986"/>
            <a:ext cx="1019175" cy="790575"/>
          </a:xfrm>
          <a:prstGeom prst="rect">
            <a:avLst/>
          </a:prstGeom>
        </p:spPr>
      </p:pic>
      <p:pic>
        <p:nvPicPr>
          <p:cNvPr id="20" name="Image 19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9525012" y="4474323"/>
            <a:ext cx="1880163" cy="559435"/>
          </a:xfrm>
          <a:prstGeom prst="rect">
            <a:avLst/>
          </a:prstGeom>
        </p:spPr>
      </p:pic>
      <p:pic>
        <p:nvPicPr>
          <p:cNvPr id="21" name="Image 20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45300" y="4445214"/>
            <a:ext cx="1857375" cy="600075"/>
          </a:xfrm>
          <a:prstGeom prst="rect">
            <a:avLst/>
          </a:prstGeom>
        </p:spPr>
      </p:pic>
      <p:pic>
        <p:nvPicPr>
          <p:cNvPr id="22" name="Image 21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712446" y="5813015"/>
            <a:ext cx="887564" cy="558553"/>
          </a:xfrm>
          <a:prstGeom prst="rect">
            <a:avLst/>
          </a:prstGeom>
        </p:spPr>
      </p:pic>
      <p:sp>
        <p:nvSpPr>
          <p:cNvPr id="23" name="AutoShape 2" descr="Résultat de recherche d'images pour &quot;sngtv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pic>
        <p:nvPicPr>
          <p:cNvPr id="24" name="Image 23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751677" y="4474323"/>
            <a:ext cx="1356742" cy="513508"/>
          </a:xfrm>
          <a:prstGeom prst="rect">
            <a:avLst/>
          </a:prstGeom>
        </p:spPr>
      </p:pic>
      <p:pic>
        <p:nvPicPr>
          <p:cNvPr id="25" name="Image 24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2508997" y="6062136"/>
            <a:ext cx="1351602" cy="557804"/>
          </a:xfrm>
          <a:prstGeom prst="rect">
            <a:avLst/>
          </a:prstGeom>
        </p:spPr>
      </p:pic>
      <p:pic>
        <p:nvPicPr>
          <p:cNvPr id="27" name="Image 26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9219478" y="2786184"/>
            <a:ext cx="850842" cy="1100423"/>
          </a:xfrm>
          <a:prstGeom prst="rect">
            <a:avLst/>
          </a:prstGeom>
        </p:spPr>
      </p:pic>
      <p:pic>
        <p:nvPicPr>
          <p:cNvPr id="28" name="Image 27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7702364" y="5676190"/>
            <a:ext cx="1533525" cy="885825"/>
          </a:xfrm>
          <a:prstGeom prst="rect">
            <a:avLst/>
          </a:prstGeom>
        </p:spPr>
      </p:pic>
      <p:pic>
        <p:nvPicPr>
          <p:cNvPr id="29" name="Picture 10"/>
          <p:cNvPicPr>
            <a:picLocks noChangeAspect="1" noChangeArrowheads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35652" y="5153662"/>
            <a:ext cx="901839" cy="12190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1" name="Image 30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10508163" y="3377840"/>
            <a:ext cx="1272303" cy="1168814"/>
          </a:xfrm>
          <a:prstGeom prst="rect">
            <a:avLst/>
          </a:prstGeom>
        </p:spPr>
      </p:pic>
      <p:pic>
        <p:nvPicPr>
          <p:cNvPr id="10" name="Image 9"/>
          <p:cNvPicPr>
            <a:picLocks noChangeAspect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3381" y="5908203"/>
            <a:ext cx="2005483" cy="9497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8539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76362" y="3673998"/>
            <a:ext cx="2315638" cy="3184002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noProof="0" dirty="0" smtClean="0"/>
              <a:t>Vigilancia del uso de antibióticos : un instrumento de dirección del plan</a:t>
            </a:r>
            <a:endParaRPr lang="es-ES" noProof="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770834" y="1941923"/>
            <a:ext cx="6764866" cy="4626530"/>
          </a:xfrm>
        </p:spPr>
        <p:txBody>
          <a:bodyPr>
            <a:normAutofit lnSpcReduction="10000"/>
          </a:bodyPr>
          <a:lstStyle/>
          <a:p>
            <a:pPr marL="457200" indent="-457200">
              <a:lnSpc>
                <a:spcPct val="100000"/>
              </a:lnSpc>
              <a:buFont typeface="Wingdings" panose="05000000000000000000" pitchFamily="2" charset="2"/>
              <a:buChar char="Ø"/>
              <a:defRPr/>
            </a:pPr>
            <a:r>
              <a:rPr lang="es-ES" sz="2000" noProof="0" dirty="0" smtClean="0">
                <a:latin typeface="Calibri" panose="020F0502020204030204" pitchFamily="34" charset="0"/>
              </a:rPr>
              <a:t>Vigilancia del uso de antibióticos y de la resistencia a los antibióticos es fundamental:</a:t>
            </a:r>
          </a:p>
          <a:p>
            <a:pPr marL="857250" lvl="1" indent="-457200">
              <a:lnSpc>
                <a:spcPct val="100000"/>
              </a:lnSpc>
              <a:defRPr/>
            </a:pPr>
            <a:r>
              <a:rPr lang="es-ES" sz="1700" noProof="0" dirty="0" smtClean="0">
                <a:latin typeface="Calibri" panose="020F0502020204030204" pitchFamily="34" charset="0"/>
              </a:rPr>
              <a:t>Vigilancia de las ventas de antibióticos desde 1999 por la </a:t>
            </a:r>
            <a:r>
              <a:rPr lang="es-ES" sz="1800" noProof="0" dirty="0"/>
              <a:t>A</a:t>
            </a:r>
            <a:r>
              <a:rPr lang="es-ES" sz="1800" dirty="0" err="1" smtClean="0"/>
              <a:t>gencia</a:t>
            </a:r>
            <a:r>
              <a:rPr lang="es-ES" sz="1800" dirty="0" smtClean="0"/>
              <a:t> </a:t>
            </a:r>
            <a:r>
              <a:rPr lang="es-ES" sz="1800" dirty="0"/>
              <a:t>nacional de seguridad sanitaria, de la alimentación, del medio ambiente y del trabajo </a:t>
            </a:r>
            <a:r>
              <a:rPr lang="es-ES" sz="1800" dirty="0" smtClean="0"/>
              <a:t>(ANSES)</a:t>
            </a:r>
            <a:r>
              <a:rPr lang="es-ES" sz="1700" noProof="0" dirty="0" smtClean="0">
                <a:latin typeface="Calibri" panose="020F0502020204030204" pitchFamily="34" charset="0"/>
              </a:rPr>
              <a:t>: permite calcular el ALEA (</a:t>
            </a:r>
            <a:r>
              <a:rPr lang="es-ES" sz="1700" i="1" noProof="0" dirty="0" smtClean="0">
                <a:latin typeface="Calibri" panose="020F0502020204030204" pitchFamily="34" charset="0"/>
              </a:rPr>
              <a:t>animal </a:t>
            </a:r>
            <a:r>
              <a:rPr lang="es-ES" sz="1700" i="1" noProof="0" dirty="0" err="1" smtClean="0">
                <a:latin typeface="Calibri" panose="020F0502020204030204" pitchFamily="34" charset="0"/>
              </a:rPr>
              <a:t>level</a:t>
            </a:r>
            <a:r>
              <a:rPr lang="es-ES" sz="1700" i="1" noProof="0" dirty="0" smtClean="0">
                <a:latin typeface="Calibri" panose="020F0502020204030204" pitchFamily="34" charset="0"/>
              </a:rPr>
              <a:t> of </a:t>
            </a:r>
            <a:r>
              <a:rPr lang="es-ES" sz="1700" i="1" noProof="0" dirty="0" err="1" smtClean="0">
                <a:latin typeface="Calibri" panose="020F0502020204030204" pitchFamily="34" charset="0"/>
              </a:rPr>
              <a:t>exposure</a:t>
            </a:r>
            <a:r>
              <a:rPr lang="es-ES" sz="1700" i="1" noProof="0" dirty="0" smtClean="0">
                <a:latin typeface="Calibri" panose="020F0502020204030204" pitchFamily="34" charset="0"/>
              </a:rPr>
              <a:t> to </a:t>
            </a:r>
            <a:r>
              <a:rPr lang="es-ES" sz="1700" i="1" noProof="0" dirty="0" err="1" smtClean="0">
                <a:latin typeface="Calibri" panose="020F0502020204030204" pitchFamily="34" charset="0"/>
              </a:rPr>
              <a:t>antibiotics</a:t>
            </a:r>
            <a:r>
              <a:rPr lang="es-ES" sz="1700" noProof="0" dirty="0" smtClean="0">
                <a:latin typeface="Calibri" panose="020F0502020204030204" pitchFamily="34" charset="0"/>
              </a:rPr>
              <a:t>)</a:t>
            </a:r>
          </a:p>
          <a:p>
            <a:pPr marL="857250" lvl="1" indent="-457200">
              <a:lnSpc>
                <a:spcPct val="100000"/>
              </a:lnSpc>
              <a:defRPr/>
            </a:pPr>
            <a:r>
              <a:rPr lang="es-ES" sz="1700" noProof="0" dirty="0" smtClean="0">
                <a:latin typeface="Calibri" panose="020F0502020204030204" pitchFamily="34" charset="0"/>
              </a:rPr>
              <a:t>Permite evaluar la eficacidad de las acciones del plan</a:t>
            </a:r>
          </a:p>
          <a:p>
            <a:pPr>
              <a:lnSpc>
                <a:spcPct val="93000"/>
              </a:lnSpc>
              <a:spcBef>
                <a:spcPts val="0"/>
              </a:spcBef>
              <a:buClr>
                <a:srgbClr val="000000"/>
              </a:buClr>
              <a:buSzPct val="100000"/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lang="es-ES" sz="1600" b="1" noProof="0" dirty="0" smtClean="0">
              <a:solidFill>
                <a:srgbClr val="000000"/>
              </a:solidFill>
              <a:latin typeface="Arial" pitchFamily="34"/>
              <a:ea typeface="SimSun" pitchFamily="34"/>
              <a:cs typeface="SimSun" pitchFamily="34"/>
            </a:endParaRPr>
          </a:p>
          <a:p>
            <a:pPr>
              <a:lnSpc>
                <a:spcPct val="93000"/>
              </a:lnSpc>
              <a:spcBef>
                <a:spcPts val="0"/>
              </a:spcBef>
              <a:buClr>
                <a:srgbClr val="000000"/>
              </a:buClr>
              <a:buSzPct val="100000"/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lang="es-ES" sz="1600" b="1" noProof="0" dirty="0" smtClean="0">
              <a:solidFill>
                <a:srgbClr val="000000"/>
              </a:solidFill>
              <a:latin typeface="Arial" pitchFamily="34"/>
              <a:ea typeface="SimSun" pitchFamily="34"/>
              <a:cs typeface="SimSun" pitchFamily="34"/>
            </a:endParaRPr>
          </a:p>
          <a:p>
            <a:pPr>
              <a:lnSpc>
                <a:spcPct val="93000"/>
              </a:lnSpc>
              <a:spcBef>
                <a:spcPts val="0"/>
              </a:spcBef>
              <a:buClr>
                <a:srgbClr val="000000"/>
              </a:buClr>
              <a:buSzPct val="100000"/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lang="es-ES" sz="1600" b="1" noProof="0" dirty="0" smtClean="0">
              <a:solidFill>
                <a:srgbClr val="000000"/>
              </a:solidFill>
              <a:latin typeface="Arial" pitchFamily="34"/>
              <a:ea typeface="SimSun" pitchFamily="34"/>
              <a:cs typeface="SimSun" pitchFamily="34"/>
            </a:endParaRPr>
          </a:p>
          <a:p>
            <a:pPr>
              <a:lnSpc>
                <a:spcPct val="93000"/>
              </a:lnSpc>
              <a:spcBef>
                <a:spcPts val="0"/>
              </a:spcBef>
              <a:buClr>
                <a:srgbClr val="000000"/>
              </a:buClr>
              <a:buSzPct val="100000"/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lang="es-ES" sz="1600" b="1" noProof="0" dirty="0" smtClean="0">
              <a:solidFill>
                <a:srgbClr val="000000"/>
              </a:solidFill>
              <a:latin typeface="Arial" pitchFamily="34"/>
              <a:ea typeface="SimSun" pitchFamily="34"/>
              <a:cs typeface="SimSun" pitchFamily="34"/>
            </a:endParaRPr>
          </a:p>
          <a:p>
            <a:pPr>
              <a:lnSpc>
                <a:spcPct val="93000"/>
              </a:lnSpc>
              <a:spcBef>
                <a:spcPts val="0"/>
              </a:spcBef>
              <a:buClr>
                <a:srgbClr val="000000"/>
              </a:buClr>
              <a:buSzPct val="100000"/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es-ES" sz="1600" b="1" noProof="0" dirty="0" smtClean="0">
                <a:solidFill>
                  <a:srgbClr val="000000"/>
                </a:solidFill>
                <a:latin typeface="Arial" pitchFamily="34"/>
                <a:ea typeface="SimSun" pitchFamily="34"/>
                <a:cs typeface="SimSun" pitchFamily="34"/>
              </a:rPr>
              <a:t>Diminución del ALEA de antibióticos críticos </a:t>
            </a:r>
          </a:p>
          <a:p>
            <a:pPr>
              <a:lnSpc>
                <a:spcPct val="93000"/>
              </a:lnSpc>
              <a:spcBef>
                <a:spcPts val="0"/>
              </a:spcBef>
              <a:buClr>
                <a:srgbClr val="000000"/>
              </a:buClr>
              <a:buSzPct val="100000"/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es-ES" sz="1600" b="1" noProof="0" dirty="0" smtClean="0">
                <a:solidFill>
                  <a:srgbClr val="000000"/>
                </a:solidFill>
                <a:latin typeface="Arial" pitchFamily="34"/>
                <a:ea typeface="SimSun" pitchFamily="34"/>
                <a:cs typeface="SimSun" pitchFamily="34"/>
              </a:rPr>
              <a:t>en 2017 :</a:t>
            </a:r>
          </a:p>
          <a:p>
            <a:pPr>
              <a:lnSpc>
                <a:spcPct val="93000"/>
              </a:lnSpc>
              <a:spcBef>
                <a:spcPts val="0"/>
              </a:spcBef>
              <a:buClr>
                <a:srgbClr val="000000"/>
              </a:buClr>
              <a:buSzPct val="100000"/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lang="es-ES" sz="1600" noProof="0" dirty="0" smtClean="0">
              <a:solidFill>
                <a:srgbClr val="000000"/>
              </a:solidFill>
              <a:latin typeface="Arial" pitchFamily="34"/>
              <a:ea typeface="SimSun" pitchFamily="34"/>
              <a:cs typeface="SimSun" pitchFamily="34"/>
            </a:endParaRPr>
          </a:p>
          <a:p>
            <a:pPr>
              <a:lnSpc>
                <a:spcPct val="93000"/>
              </a:lnSpc>
              <a:spcBef>
                <a:spcPts val="0"/>
              </a:spcBef>
              <a:buClr>
                <a:srgbClr val="000000"/>
              </a:buClr>
              <a:buSzPct val="100000"/>
              <a:buFont typeface="Arial" pitchFamily="34"/>
              <a:buChar char="-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es-ES" sz="1600" noProof="0" dirty="0" smtClean="0">
                <a:solidFill>
                  <a:srgbClr val="000000"/>
                </a:solidFill>
                <a:latin typeface="Arial" pitchFamily="34"/>
                <a:ea typeface="SimSun" pitchFamily="34"/>
                <a:cs typeface="SimSun" pitchFamily="34"/>
              </a:rPr>
              <a:t> 87,8% </a:t>
            </a:r>
            <a:r>
              <a:rPr lang="es-ES" sz="1600" noProof="0" dirty="0" err="1" smtClean="0">
                <a:solidFill>
                  <a:srgbClr val="000000"/>
                </a:solidFill>
                <a:latin typeface="Arial" pitchFamily="34"/>
                <a:ea typeface="SimSun" pitchFamily="34"/>
                <a:cs typeface="SimSun" pitchFamily="34"/>
              </a:rPr>
              <a:t>fluoroquinolonas</a:t>
            </a:r>
            <a:r>
              <a:rPr lang="es-ES" sz="1600" noProof="0" dirty="0" smtClean="0">
                <a:solidFill>
                  <a:srgbClr val="000000"/>
                </a:solidFill>
                <a:latin typeface="Arial" pitchFamily="34"/>
                <a:ea typeface="SimSun" pitchFamily="34"/>
                <a:cs typeface="SimSun" pitchFamily="34"/>
              </a:rPr>
              <a:t> </a:t>
            </a:r>
            <a:r>
              <a:rPr lang="es-ES" sz="1400" noProof="0" dirty="0" smtClean="0">
                <a:solidFill>
                  <a:srgbClr val="000000"/>
                </a:solidFill>
                <a:latin typeface="Arial" pitchFamily="34"/>
                <a:ea typeface="SimSun" pitchFamily="34"/>
                <a:cs typeface="SimSun" pitchFamily="34"/>
              </a:rPr>
              <a:t> vs. 2013</a:t>
            </a:r>
          </a:p>
          <a:p>
            <a:pPr>
              <a:lnSpc>
                <a:spcPct val="93000"/>
              </a:lnSpc>
              <a:spcBef>
                <a:spcPts val="0"/>
              </a:spcBef>
              <a:buClr>
                <a:srgbClr val="000000"/>
              </a:buClr>
              <a:buSzPct val="100000"/>
              <a:buFont typeface="Arial" pitchFamily="34"/>
              <a:buChar char="-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lang="es-ES" sz="1400" noProof="0" dirty="0" smtClean="0">
              <a:solidFill>
                <a:srgbClr val="000000"/>
              </a:solidFill>
              <a:latin typeface="Arial" pitchFamily="34"/>
              <a:ea typeface="SimSun" pitchFamily="34"/>
              <a:cs typeface="SimSun" pitchFamily="34"/>
            </a:endParaRPr>
          </a:p>
          <a:p>
            <a:pPr>
              <a:lnSpc>
                <a:spcPct val="93000"/>
              </a:lnSpc>
              <a:spcBef>
                <a:spcPts val="0"/>
              </a:spcBef>
              <a:buClr>
                <a:srgbClr val="000000"/>
              </a:buClr>
              <a:buSzPct val="100000"/>
              <a:buFont typeface="Arial" pitchFamily="34"/>
              <a:buChar char="-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es-ES" sz="1600" noProof="0" dirty="0" smtClean="0">
                <a:solidFill>
                  <a:srgbClr val="000000"/>
                </a:solidFill>
                <a:latin typeface="Arial" pitchFamily="34"/>
                <a:ea typeface="SimSun" pitchFamily="34"/>
                <a:cs typeface="SimSun" pitchFamily="34"/>
              </a:rPr>
              <a:t> 94,2 % C3/C4G vs.</a:t>
            </a:r>
            <a:r>
              <a:rPr lang="es-ES" sz="1400" noProof="0" dirty="0" smtClean="0">
                <a:solidFill>
                  <a:srgbClr val="000000"/>
                </a:solidFill>
                <a:latin typeface="Arial" pitchFamily="34"/>
                <a:ea typeface="SimSun" pitchFamily="34"/>
                <a:cs typeface="SimSun" pitchFamily="34"/>
              </a:rPr>
              <a:t> 2013</a:t>
            </a:r>
          </a:p>
          <a:p>
            <a:pPr>
              <a:lnSpc>
                <a:spcPct val="93000"/>
              </a:lnSpc>
              <a:spcBef>
                <a:spcPts val="0"/>
              </a:spcBef>
              <a:buClr>
                <a:srgbClr val="000000"/>
              </a:buClr>
              <a:buSzPct val="100000"/>
              <a:buFont typeface="Arial" pitchFamily="34"/>
              <a:buChar char="-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lang="es-ES" sz="1400" noProof="0" dirty="0" smtClean="0">
              <a:solidFill>
                <a:srgbClr val="000000"/>
              </a:solidFill>
              <a:latin typeface="Arial" pitchFamily="34"/>
              <a:ea typeface="SimSun" pitchFamily="34"/>
              <a:cs typeface="SimSun" pitchFamily="34"/>
            </a:endParaRPr>
          </a:p>
          <a:p>
            <a:pPr>
              <a:lnSpc>
                <a:spcPct val="93000"/>
              </a:lnSpc>
              <a:spcBef>
                <a:spcPts val="0"/>
              </a:spcBef>
              <a:buClr>
                <a:srgbClr val="000000"/>
              </a:buClr>
              <a:buSzPct val="100000"/>
              <a:buFont typeface="Arial" pitchFamily="34"/>
              <a:buChar char="-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es-ES" sz="1600" noProof="0" dirty="0" smtClean="0">
                <a:solidFill>
                  <a:srgbClr val="000000"/>
                </a:solidFill>
                <a:latin typeface="Arial" pitchFamily="34"/>
                <a:ea typeface="SimSun" pitchFamily="34"/>
                <a:cs typeface="SimSun" pitchFamily="34"/>
              </a:rPr>
              <a:t> 61,1% </a:t>
            </a:r>
            <a:r>
              <a:rPr lang="es-ES" sz="1600" noProof="0" dirty="0" err="1" smtClean="0">
                <a:solidFill>
                  <a:srgbClr val="000000"/>
                </a:solidFill>
                <a:latin typeface="Arial" pitchFamily="34"/>
                <a:ea typeface="SimSun" pitchFamily="34"/>
                <a:cs typeface="SimSun" pitchFamily="34"/>
              </a:rPr>
              <a:t>colistina</a:t>
            </a:r>
            <a:r>
              <a:rPr lang="es-ES" sz="1600" noProof="0" dirty="0" smtClean="0">
                <a:solidFill>
                  <a:srgbClr val="000000"/>
                </a:solidFill>
                <a:latin typeface="Arial" pitchFamily="34"/>
                <a:ea typeface="SimSun" pitchFamily="34"/>
                <a:cs typeface="SimSun" pitchFamily="34"/>
              </a:rPr>
              <a:t> vs.</a:t>
            </a:r>
            <a:r>
              <a:rPr lang="es-ES" sz="1400" noProof="0" dirty="0" smtClean="0">
                <a:solidFill>
                  <a:srgbClr val="000000"/>
                </a:solidFill>
                <a:latin typeface="Arial" pitchFamily="34"/>
                <a:ea typeface="SimSun" pitchFamily="34"/>
                <a:cs typeface="SimSun" pitchFamily="34"/>
              </a:rPr>
              <a:t> 2011</a:t>
            </a:r>
          </a:p>
          <a:p>
            <a:pPr marL="857250" lvl="1" indent="-457200">
              <a:lnSpc>
                <a:spcPct val="100000"/>
              </a:lnSpc>
              <a:defRPr/>
            </a:pPr>
            <a:endParaRPr lang="es-ES" sz="1700" noProof="0" dirty="0" smtClean="0">
              <a:latin typeface="Calibri" panose="020F0502020204030204" pitchFamily="34" charset="0"/>
            </a:endParaRPr>
          </a:p>
          <a:p>
            <a:endParaRPr lang="es-ES" noProof="0" dirty="0"/>
          </a:p>
        </p:txBody>
      </p:sp>
      <p:grpSp>
        <p:nvGrpSpPr>
          <p:cNvPr id="11" name="Groupe 10"/>
          <p:cNvGrpSpPr/>
          <p:nvPr/>
        </p:nvGrpSpPr>
        <p:grpSpPr>
          <a:xfrm>
            <a:off x="311918" y="1941923"/>
            <a:ext cx="4597677" cy="3651250"/>
            <a:chOff x="380067" y="1550433"/>
            <a:chExt cx="4597677" cy="3651250"/>
          </a:xfrm>
        </p:grpSpPr>
        <p:grpSp>
          <p:nvGrpSpPr>
            <p:cNvPr id="4" name="Groupe 11"/>
            <p:cNvGrpSpPr>
              <a:grpSpLocks/>
            </p:cNvGrpSpPr>
            <p:nvPr/>
          </p:nvGrpSpPr>
          <p:grpSpPr bwMode="auto">
            <a:xfrm>
              <a:off x="1484313" y="1550433"/>
              <a:ext cx="1551322" cy="879475"/>
              <a:chOff x="7692484" y="995708"/>
              <a:chExt cx="1551322" cy="879747"/>
            </a:xfrm>
          </p:grpSpPr>
          <p:sp>
            <p:nvSpPr>
              <p:cNvPr id="5" name="ZoneTexte 19"/>
              <p:cNvSpPr txBox="1"/>
              <p:nvPr/>
            </p:nvSpPr>
            <p:spPr>
              <a:xfrm>
                <a:off x="7692484" y="995708"/>
                <a:ext cx="1551322" cy="374257"/>
              </a:xfrm>
              <a:prstGeom prst="rect">
                <a:avLst/>
              </a:prstGeom>
              <a:noFill/>
              <a:ln cap="flat">
                <a:noFill/>
              </a:ln>
            </p:spPr>
            <p:txBody>
              <a:bodyPr wrap="none" compatLnSpc="0">
                <a:spAutoFit/>
              </a:bodyPr>
              <a:lstStyle/>
              <a:p>
                <a:pPr eaLnBrk="1" hangingPunct="1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buNone/>
                  <a:defRPr/>
                </a:pPr>
                <a:r>
                  <a:rPr lang="fr-FR" b="1" dirty="0" smtClean="0">
                    <a:solidFill>
                      <a:srgbClr val="FF0000"/>
                    </a:solidFill>
                    <a:latin typeface="Calibri" pitchFamily="18"/>
                    <a:ea typeface="Microsoft YaHei" pitchFamily="2"/>
                    <a:cs typeface="Mangal" pitchFamily="2"/>
                  </a:rPr>
                  <a:t>ECOANTIBIO 1</a:t>
                </a:r>
                <a:endParaRPr lang="fr-FR" b="1" dirty="0">
                  <a:solidFill>
                    <a:srgbClr val="FF0000"/>
                  </a:solidFill>
                  <a:latin typeface="Calibri" pitchFamily="18"/>
                  <a:ea typeface="Microsoft YaHei" pitchFamily="2"/>
                  <a:cs typeface="Mangal" pitchFamily="2"/>
                </a:endParaRPr>
              </a:p>
            </p:txBody>
          </p:sp>
          <p:sp>
            <p:nvSpPr>
              <p:cNvPr id="6" name="Forme libre 5"/>
              <p:cNvSpPr/>
              <p:nvPr/>
            </p:nvSpPr>
            <p:spPr>
              <a:xfrm rot="10379134">
                <a:off x="8732296" y="1364122"/>
                <a:ext cx="46038" cy="511333"/>
              </a:xfrm>
              <a:custGeom>
                <a:avLst/>
                <a:gdLst/>
                <a:ahLst/>
                <a:cxnLst>
                  <a:cxn ang="3cd4">
                    <a:pos x="hc" y="t"/>
                  </a:cxn>
                  <a:cxn ang="cd2">
                    <a:pos x="l" y="vc"/>
                  </a:cxn>
                  <a:cxn ang="cd4">
                    <a:pos x="hc" y="b"/>
                  </a:cxn>
                  <a:cxn ang="0">
                    <a:pos x="r" y="vc"/>
                  </a:cxn>
                </a:cxnLst>
                <a:rect l="l" t="t" r="r" b="b"/>
                <a:pathLst>
                  <a:path w="10" h="1115" fill="none">
                    <a:moveTo>
                      <a:pt x="10" y="0"/>
                    </a:moveTo>
                    <a:lnTo>
                      <a:pt x="0" y="1115"/>
                    </a:lnTo>
                  </a:path>
                </a:pathLst>
              </a:custGeom>
              <a:noFill/>
              <a:ln w="38160" cap="flat">
                <a:solidFill>
                  <a:srgbClr val="FF0000"/>
                </a:solidFill>
                <a:prstDash val="solid"/>
                <a:miter/>
                <a:headEnd type="arrow"/>
              </a:ln>
            </p:spPr>
            <p:txBody>
              <a:bodyPr lIns="108720" tIns="63720" rIns="108720" bIns="63720" anchor="ctr" compatLnSpc="0"/>
              <a:lstStyle/>
              <a:p>
                <a:pPr eaLnBrk="1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buNone/>
                  <a:defRPr/>
                </a:pPr>
                <a:endParaRPr lang="fr-FR">
                  <a:latin typeface="Liberation Sans" pitchFamily="18"/>
                  <a:ea typeface="Microsoft YaHei" pitchFamily="2"/>
                  <a:cs typeface="Mangal" pitchFamily="2"/>
                </a:endParaRPr>
              </a:p>
            </p:txBody>
          </p:sp>
        </p:grpSp>
        <p:sp>
          <p:nvSpPr>
            <p:cNvPr id="7" name="ZoneTexte 6"/>
            <p:cNvSpPr txBox="1"/>
            <p:nvPr/>
          </p:nvSpPr>
          <p:spPr>
            <a:xfrm>
              <a:off x="881063" y="4392058"/>
              <a:ext cx="3595687" cy="355600"/>
            </a:xfrm>
            <a:prstGeom prst="rect">
              <a:avLst/>
            </a:prstGeom>
            <a:solidFill>
              <a:srgbClr val="FFFFFF"/>
            </a:solidFill>
            <a:ln cap="flat">
              <a:noFill/>
            </a:ln>
          </p:spPr>
          <p:txBody>
            <a:bodyPr lIns="90000" tIns="45000" rIns="90000" bIns="45000" compatLnSpc="0">
              <a:spAutoFit/>
            </a:bodyPr>
            <a:lstStyle/>
            <a:p>
              <a:pPr eaLnBrk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defRPr/>
              </a:pPr>
              <a:r>
                <a:rPr lang="es-ES" b="1" dirty="0" smtClean="0">
                  <a:solidFill>
                    <a:schemeClr val="tx1"/>
                  </a:solidFill>
                  <a:latin typeface="Liberation Sans" pitchFamily="18"/>
                  <a:ea typeface="Microsoft YaHei" pitchFamily="2"/>
                  <a:cs typeface="Mangal" pitchFamily="2"/>
                </a:rPr>
                <a:t>-38,9 % en 6 años (2012-2017)</a:t>
              </a:r>
              <a:endParaRPr lang="es-ES" b="1" dirty="0">
                <a:solidFill>
                  <a:schemeClr val="tx1"/>
                </a:solidFill>
                <a:latin typeface="Liberation Sans" pitchFamily="18"/>
                <a:ea typeface="Microsoft YaHei" pitchFamily="2"/>
                <a:cs typeface="Mangal" pitchFamily="2"/>
              </a:endParaRPr>
            </a:p>
          </p:txBody>
        </p:sp>
        <p:graphicFrame>
          <p:nvGraphicFramePr>
            <p:cNvPr id="8" name="Graphique 7"/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710398574"/>
                </p:ext>
              </p:extLst>
            </p:nvPr>
          </p:nvGraphicFramePr>
          <p:xfrm>
            <a:off x="380067" y="1917834"/>
            <a:ext cx="4597677" cy="3283849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</p:grpSp>
    </p:spTree>
    <p:extLst>
      <p:ext uri="{BB962C8B-B14F-4D97-AF65-F5344CB8AC3E}">
        <p14:creationId xmlns:p14="http://schemas.microsoft.com/office/powerpoint/2010/main" val="1717933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270866" y="400615"/>
            <a:ext cx="10085116" cy="1325563"/>
          </a:xfrm>
        </p:spPr>
        <p:txBody>
          <a:bodyPr>
            <a:noAutofit/>
          </a:bodyPr>
          <a:lstStyle/>
          <a:p>
            <a:r>
              <a:rPr lang="es-ES" sz="2800" noProof="0" dirty="0" smtClean="0"/>
              <a:t>Vigilancia de la resistencia: dos instrumentos complementarios existan</a:t>
            </a:r>
            <a:r>
              <a:rPr lang="es-ES" sz="2400" noProof="0" dirty="0" smtClean="0"/>
              <a:t/>
            </a:r>
            <a:br>
              <a:rPr lang="es-ES" sz="2400" noProof="0" dirty="0" smtClean="0"/>
            </a:br>
            <a:r>
              <a:rPr lang="es-ES" sz="2400" noProof="0" dirty="0" smtClean="0"/>
              <a:t/>
            </a:r>
            <a:br>
              <a:rPr lang="es-ES" sz="2400" noProof="0" dirty="0" smtClean="0"/>
            </a:br>
            <a:r>
              <a:rPr lang="es-ES" sz="2400" i="1" noProof="0" dirty="0">
                <a:solidFill>
                  <a:schemeClr val="accent1">
                    <a:lumMod val="50000"/>
                  </a:schemeClr>
                </a:solidFill>
              </a:rPr>
              <a:t>S</a:t>
            </a:r>
            <a:r>
              <a:rPr lang="es-ES" sz="2400" i="1" dirty="0" err="1" smtClean="0">
                <a:solidFill>
                  <a:schemeClr val="accent1">
                    <a:lumMod val="50000"/>
                  </a:schemeClr>
                </a:solidFill>
              </a:rPr>
              <a:t>eguimiento</a:t>
            </a:r>
            <a:r>
              <a:rPr lang="es-ES" sz="2400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s-ES" sz="2400" i="1" dirty="0">
                <a:solidFill>
                  <a:schemeClr val="accent1">
                    <a:lumMod val="50000"/>
                  </a:schemeClr>
                </a:solidFill>
              </a:rPr>
              <a:t>y la notificación de la resistencia de las bacterias </a:t>
            </a:r>
            <a:r>
              <a:rPr lang="es-ES" sz="2400" i="1" dirty="0" err="1">
                <a:solidFill>
                  <a:schemeClr val="accent1">
                    <a:lumMod val="50000"/>
                  </a:schemeClr>
                </a:solidFill>
              </a:rPr>
              <a:t>zoonóticas</a:t>
            </a:r>
            <a:r>
              <a:rPr lang="es-ES" sz="2400" i="1" dirty="0">
                <a:solidFill>
                  <a:schemeClr val="accent1">
                    <a:lumMod val="50000"/>
                  </a:schemeClr>
                </a:solidFill>
              </a:rPr>
              <a:t> y comensales a los antibióticos </a:t>
            </a:r>
            <a:r>
              <a:rPr lang="es-ES" sz="2400" i="1" noProof="0" dirty="0" smtClean="0">
                <a:solidFill>
                  <a:schemeClr val="accent1">
                    <a:lumMod val="50000"/>
                  </a:schemeClr>
                </a:solidFill>
              </a:rPr>
              <a:t>en ganado vacuno, porcino y aves en el matadero y en distribución (Decisión UE 2013/652)</a:t>
            </a:r>
            <a:endParaRPr lang="es-ES" sz="2400" i="1" noProof="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5" name="ZoneTexte 15"/>
          <p:cNvSpPr txBox="1"/>
          <p:nvPr/>
        </p:nvSpPr>
        <p:spPr>
          <a:xfrm>
            <a:off x="2745342" y="5954640"/>
            <a:ext cx="6588732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ES" b="1" dirty="0" smtClean="0">
                <a:solidFill>
                  <a:srgbClr val="000000"/>
                </a:solidFill>
                <a:latin typeface="Calibri" panose="020F0502020204030204" pitchFamily="34" charset="0"/>
                <a:ea typeface="ＭＳ Ｐゴシック" pitchFamily="34" charset="-128"/>
              </a:rPr>
              <a:t>Sensibilidad a los antibióticos </a:t>
            </a:r>
            <a:r>
              <a:rPr lang="es-ES" b="1" i="1" dirty="0" smtClean="0">
                <a:solidFill>
                  <a:srgbClr val="000000"/>
                </a:solidFill>
                <a:latin typeface="Calibri" panose="020F0502020204030204" pitchFamily="34" charset="0"/>
                <a:ea typeface="ＭＳ Ｐゴシック" pitchFamily="34" charset="-128"/>
              </a:rPr>
              <a:t>E. </a:t>
            </a:r>
            <a:r>
              <a:rPr lang="es-ES" b="1" i="1" dirty="0" err="1" smtClean="0">
                <a:solidFill>
                  <a:srgbClr val="000000"/>
                </a:solidFill>
                <a:latin typeface="Calibri" panose="020F0502020204030204" pitchFamily="34" charset="0"/>
                <a:ea typeface="ＭＳ Ｐゴシック" pitchFamily="34" charset="-128"/>
              </a:rPr>
              <a:t>coli</a:t>
            </a:r>
            <a:r>
              <a:rPr lang="es-ES" b="1" i="1" dirty="0" smtClean="0">
                <a:solidFill>
                  <a:srgbClr val="000000"/>
                </a:solidFill>
                <a:latin typeface="Calibri" panose="020F0502020204030204" pitchFamily="34" charset="0"/>
                <a:ea typeface="ＭＳ Ｐゴシック" pitchFamily="34" charset="-128"/>
              </a:rPr>
              <a:t> </a:t>
            </a:r>
            <a:r>
              <a:rPr lang="es-ES" b="1" dirty="0" err="1" smtClean="0">
                <a:solidFill>
                  <a:srgbClr val="000000"/>
                </a:solidFill>
                <a:latin typeface="Calibri" panose="020F0502020204030204" pitchFamily="34" charset="0"/>
                <a:ea typeface="ＭＳ Ｐゴシック" pitchFamily="34" charset="-128"/>
              </a:rPr>
              <a:t>indicatrices</a:t>
            </a:r>
            <a:r>
              <a:rPr lang="es-ES" b="1" dirty="0" smtClean="0">
                <a:solidFill>
                  <a:srgbClr val="000000"/>
                </a:solidFill>
                <a:latin typeface="Calibri" panose="020F0502020204030204" pitchFamily="34" charset="0"/>
                <a:ea typeface="ＭＳ Ｐゴシック" pitchFamily="34" charset="-128"/>
              </a:rPr>
              <a:t>/</a:t>
            </a:r>
            <a:r>
              <a:rPr lang="es-ES" b="1" dirty="0" err="1" smtClean="0">
                <a:solidFill>
                  <a:srgbClr val="000000"/>
                </a:solidFill>
                <a:latin typeface="Calibri" panose="020F0502020204030204" pitchFamily="34" charset="0"/>
                <a:ea typeface="ＭＳ Ｐゴシック" pitchFamily="34" charset="-128"/>
              </a:rPr>
              <a:t>caeca</a:t>
            </a:r>
            <a:endParaRPr lang="es-ES" b="1" dirty="0" smtClean="0">
              <a:solidFill>
                <a:srgbClr val="000000"/>
              </a:solidFill>
              <a:latin typeface="Calibri" panose="020F0502020204030204" pitchFamily="34" charset="0"/>
              <a:ea typeface="ＭＳ Ｐゴシック" pitchFamily="34" charset="-128"/>
            </a:endParaRPr>
          </a:p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</a:pPr>
            <a:endParaRPr lang="es-ES" sz="1350" b="1" dirty="0" smtClean="0">
              <a:solidFill>
                <a:srgbClr val="000000"/>
              </a:solidFill>
              <a:latin typeface="Calibri" panose="020F0502020204030204" pitchFamily="34" charset="0"/>
              <a:ea typeface="ＭＳ Ｐゴシック" pitchFamily="34" charset="-128"/>
            </a:endParaRPr>
          </a:p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ES" sz="1350" b="1" u="sng" dirty="0" smtClean="0">
                <a:solidFill>
                  <a:srgbClr val="000000"/>
                </a:solidFill>
                <a:latin typeface="Calibri" panose="020F0502020204030204" pitchFamily="34" charset="0"/>
                <a:ea typeface="ＭＳ Ｐゴシック" pitchFamily="34" charset="-128"/>
              </a:rPr>
              <a:t>Evolución</a:t>
            </a:r>
            <a:r>
              <a:rPr lang="fr-FR" sz="1350" b="1" u="sng" dirty="0" smtClean="0">
                <a:solidFill>
                  <a:srgbClr val="000000"/>
                </a:solidFill>
                <a:latin typeface="Calibri" panose="020F0502020204030204" pitchFamily="34" charset="0"/>
                <a:ea typeface="ＭＳ Ｐゴシック" pitchFamily="34" charset="-128"/>
              </a:rPr>
              <a:t> con el </a:t>
            </a:r>
            <a:r>
              <a:rPr lang="fr-FR" sz="1350" b="1" u="sng" dirty="0" err="1" smtClean="0">
                <a:solidFill>
                  <a:srgbClr val="000000"/>
                </a:solidFill>
                <a:latin typeface="Calibri" panose="020F0502020204030204" pitchFamily="34" charset="0"/>
                <a:ea typeface="ＭＳ Ｐゴシック" pitchFamily="34" charset="-128"/>
              </a:rPr>
              <a:t>tiempo</a:t>
            </a:r>
            <a:r>
              <a:rPr lang="fr-FR" sz="1350" b="1" u="sng" dirty="0" smtClean="0">
                <a:solidFill>
                  <a:srgbClr val="000000"/>
                </a:solidFill>
                <a:latin typeface="Calibri" panose="020F0502020204030204" pitchFamily="34" charset="0"/>
                <a:ea typeface="ＭＳ Ｐゴシック" pitchFamily="34" charset="-128"/>
              </a:rPr>
              <a:t> </a:t>
            </a:r>
            <a:r>
              <a:rPr lang="fr-FR" sz="1350" b="1" dirty="0">
                <a:solidFill>
                  <a:srgbClr val="000000"/>
                </a:solidFill>
                <a:latin typeface="Calibri" panose="020F0502020204030204" pitchFamily="34" charset="0"/>
                <a:ea typeface="ＭＳ Ｐゴシック" pitchFamily="34" charset="-128"/>
              </a:rPr>
              <a:t>(</a:t>
            </a:r>
            <a:r>
              <a:rPr lang="fr-FR" sz="1350" b="1" i="1" dirty="0">
                <a:solidFill>
                  <a:srgbClr val="000000"/>
                </a:solidFill>
                <a:latin typeface="Calibri" panose="020F0502020204030204" pitchFamily="34" charset="0"/>
                <a:ea typeface="ＭＳ Ｐゴシック" pitchFamily="34" charset="-128"/>
              </a:rPr>
              <a:t>2015-2017</a:t>
            </a:r>
            <a:r>
              <a:rPr lang="fr-FR" sz="1350" b="1" dirty="0">
                <a:solidFill>
                  <a:srgbClr val="000000"/>
                </a:solidFill>
                <a:latin typeface="Calibri" panose="020F0502020204030204" pitchFamily="34" charset="0"/>
                <a:ea typeface="ＭＳ Ｐゴシック" pitchFamily="34" charset="-128"/>
              </a:rPr>
              <a:t>)</a:t>
            </a:r>
          </a:p>
        </p:txBody>
      </p:sp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08830" y="2004771"/>
            <a:ext cx="861756" cy="7501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7" name="Graphique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20926084"/>
              </p:ext>
            </p:extLst>
          </p:nvPr>
        </p:nvGraphicFramePr>
        <p:xfrm>
          <a:off x="3796715" y="2663247"/>
          <a:ext cx="4485986" cy="34632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ZoneTexte 3"/>
          <p:cNvSpPr txBox="1"/>
          <p:nvPr/>
        </p:nvSpPr>
        <p:spPr>
          <a:xfrm>
            <a:off x="169333" y="2170738"/>
            <a:ext cx="2827867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 smtClean="0"/>
              <a:t>Bacterias seguidas: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s-ES" dirty="0" smtClean="0"/>
              <a:t>Salmonella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s-ES" dirty="0" err="1" smtClean="0"/>
              <a:t>Campylobacter</a:t>
            </a:r>
            <a:r>
              <a:rPr lang="es-ES" dirty="0" smtClean="0"/>
              <a:t> </a:t>
            </a:r>
            <a:r>
              <a:rPr lang="es-ES" dirty="0" err="1" smtClean="0"/>
              <a:t>jejuni</a:t>
            </a:r>
            <a:endParaRPr lang="es-ES" dirty="0" smtClean="0"/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s-ES" dirty="0" smtClean="0"/>
              <a:t>E. </a:t>
            </a:r>
            <a:r>
              <a:rPr lang="es-ES" dirty="0" err="1" smtClean="0"/>
              <a:t>Coli</a:t>
            </a:r>
            <a:r>
              <a:rPr lang="es-ES" dirty="0" smtClean="0"/>
              <a:t> </a:t>
            </a:r>
            <a:r>
              <a:rPr lang="es-ES" dirty="0" err="1" smtClean="0"/>
              <a:t>indicatrices</a:t>
            </a:r>
            <a:endParaRPr lang="es-ES" dirty="0" smtClean="0"/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s-ES" dirty="0" smtClean="0"/>
              <a:t>E. </a:t>
            </a:r>
            <a:r>
              <a:rPr lang="es-ES" dirty="0" err="1" smtClean="0"/>
              <a:t>Coli</a:t>
            </a:r>
            <a:r>
              <a:rPr lang="es-ES" dirty="0" smtClean="0"/>
              <a:t> BLSE, </a:t>
            </a:r>
            <a:r>
              <a:rPr lang="es-ES" dirty="0" err="1" smtClean="0"/>
              <a:t>AmpC</a:t>
            </a:r>
            <a:r>
              <a:rPr lang="es-ES" dirty="0" smtClean="0"/>
              <a:t> </a:t>
            </a:r>
            <a:r>
              <a:rPr lang="es-ES" dirty="0" err="1" smtClean="0"/>
              <a:t>carbapénémases</a:t>
            </a:r>
            <a:endParaRPr lang="es-ES" dirty="0" smtClean="0"/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s-ES" dirty="0" smtClean="0"/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s-ES" dirty="0" smtClean="0"/>
              <a:t>Años pares: pollos y pavos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s-ES" dirty="0" smtClean="0"/>
              <a:t>Años impares: ganado vacuno &lt; 1 año y porcinos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195267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268684" y="230188"/>
            <a:ext cx="10085116" cy="1325563"/>
          </a:xfrm>
        </p:spPr>
        <p:txBody>
          <a:bodyPr>
            <a:noAutofit/>
          </a:bodyPr>
          <a:lstStyle/>
          <a:p>
            <a:r>
              <a:rPr lang="es-ES" sz="2800" dirty="0"/>
              <a:t>Vigilancia de la resistencia: dos instrumentos complementarios existan</a:t>
            </a:r>
            <a:r>
              <a:rPr lang="es-ES" sz="2800" noProof="0" dirty="0" smtClean="0"/>
              <a:t/>
            </a:r>
            <a:br>
              <a:rPr lang="es-ES" sz="2800" noProof="0" dirty="0" smtClean="0"/>
            </a:br>
            <a:r>
              <a:rPr lang="es-ES" sz="2800" noProof="0" dirty="0" smtClean="0"/>
              <a:t/>
            </a:r>
            <a:br>
              <a:rPr lang="es-ES" sz="2800" noProof="0" dirty="0" smtClean="0"/>
            </a:br>
            <a:r>
              <a:rPr lang="es-ES" sz="2400" i="1" noProof="0" dirty="0" smtClean="0">
                <a:solidFill>
                  <a:schemeClr val="accent1">
                    <a:lumMod val="50000"/>
                  </a:schemeClr>
                </a:solidFill>
              </a:rPr>
              <a:t>2. El </a:t>
            </a:r>
            <a:r>
              <a:rPr lang="es-ES" altLang="fr-FR" sz="2400" i="1" noProof="0" dirty="0" err="1" smtClean="0">
                <a:solidFill>
                  <a:schemeClr val="accent1">
                    <a:lumMod val="50000"/>
                  </a:schemeClr>
                </a:solidFill>
              </a:rPr>
              <a:t>Résapath</a:t>
            </a:r>
            <a:r>
              <a:rPr lang="es-ES" altLang="fr-FR" sz="2400" i="1" noProof="0" dirty="0" smtClean="0">
                <a:solidFill>
                  <a:schemeClr val="accent1">
                    <a:lumMod val="50000"/>
                  </a:schemeClr>
                </a:solidFill>
              </a:rPr>
              <a:t> del ANSES</a:t>
            </a:r>
            <a:endParaRPr lang="es-ES" sz="2400" i="1" noProof="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4" name="Image 1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4593" y="1506803"/>
            <a:ext cx="7670984" cy="4621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1462" y="819151"/>
            <a:ext cx="398145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ZoneTexte 5"/>
          <p:cNvSpPr txBox="1"/>
          <p:nvPr/>
        </p:nvSpPr>
        <p:spPr>
          <a:xfrm>
            <a:off x="2040466" y="6128015"/>
            <a:ext cx="8686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altLang="fr-FR" b="1" dirty="0" smtClean="0"/>
              <a:t>Resistencia a las </a:t>
            </a:r>
            <a:r>
              <a:rPr lang="es-ES" altLang="fr-FR" b="1" dirty="0" err="1" smtClean="0"/>
              <a:t>fluoroquinolonas</a:t>
            </a:r>
            <a:r>
              <a:rPr lang="es-ES" altLang="fr-FR" b="1" dirty="0" smtClean="0"/>
              <a:t> en E. </a:t>
            </a:r>
            <a:r>
              <a:rPr lang="es-ES" altLang="fr-FR" b="1" dirty="0" err="1" smtClean="0"/>
              <a:t>coli</a:t>
            </a:r>
            <a:r>
              <a:rPr lang="es-ES" altLang="fr-FR" b="1" dirty="0" smtClean="0"/>
              <a:t>, en distintas especies, en 2017</a:t>
            </a:r>
            <a:endParaRPr lang="es-ES" b="1" dirty="0"/>
          </a:p>
        </p:txBody>
      </p:sp>
    </p:spTree>
    <p:extLst>
      <p:ext uri="{BB962C8B-B14F-4D97-AF65-F5344CB8AC3E}">
        <p14:creationId xmlns:p14="http://schemas.microsoft.com/office/powerpoint/2010/main" val="2793052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noProof="0" dirty="0" smtClean="0"/>
              <a:t>Medidas obligatorias: ejemplos</a:t>
            </a:r>
            <a:endParaRPr lang="es-ES" noProof="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Times New Roman" panose="02020603050405020304" pitchFamily="18" charset="0"/>
              <a:buAutoNum type="arabicParenR"/>
            </a:pPr>
            <a:r>
              <a:rPr lang="es-ES" altLang="fr-FR" sz="2000" b="1" noProof="0" dirty="0" smtClean="0">
                <a:latin typeface="Calibri" panose="020F0502020204030204" pitchFamily="34" charset="0"/>
              </a:rPr>
              <a:t>Decreto restringido el uso des antibióticos </a:t>
            </a:r>
            <a:r>
              <a:rPr lang="es-ES" altLang="fr-FR" sz="2000" b="1" noProof="0" dirty="0" smtClean="0">
                <a:latin typeface="Calibri" panose="020F0502020204030204" pitchFamily="34" charset="0"/>
              </a:rPr>
              <a:t>críticos</a:t>
            </a:r>
            <a:endParaRPr lang="es-ES" sz="2000" b="1" noProof="0" dirty="0" smtClean="0"/>
          </a:p>
          <a:p>
            <a:pPr marL="0" indent="0">
              <a:buNone/>
              <a:defRPr/>
            </a:pPr>
            <a:r>
              <a:rPr lang="es-ES" altLang="fr-FR" sz="2000" dirty="0">
                <a:latin typeface="Calibri" panose="020F0502020204030204" pitchFamily="34" charset="0"/>
              </a:rPr>
              <a:t>Objetivo: evitar el uso de antibióticos críticos cuando es posible utilizar otras substancias, preservando los antibióticos para el uso medicinal.</a:t>
            </a:r>
          </a:p>
          <a:p>
            <a:pPr marL="457200" indent="-457200">
              <a:buFont typeface="Wingdings" panose="05000000000000000000" pitchFamily="2" charset="2"/>
              <a:buChar char="Ø"/>
              <a:defRPr/>
            </a:pPr>
            <a:r>
              <a:rPr lang="es-ES" altLang="fr-FR" sz="2000" dirty="0">
                <a:latin typeface="Calibri" panose="020F0502020204030204" pitchFamily="34" charset="0"/>
              </a:rPr>
              <a:t>Medidas Obligatorias:</a:t>
            </a:r>
          </a:p>
          <a:p>
            <a:pPr lvl="1">
              <a:defRPr/>
            </a:pPr>
            <a:r>
              <a:rPr lang="es-ES" altLang="fr-FR" sz="1700" dirty="0">
                <a:latin typeface="Calibri" panose="020F0502020204030204" pitchFamily="34" charset="0"/>
              </a:rPr>
              <a:t>Prohibir el uso preventivo de los antibióticos críticos </a:t>
            </a:r>
          </a:p>
          <a:p>
            <a:pPr lvl="1">
              <a:defRPr/>
            </a:pPr>
            <a:r>
              <a:rPr lang="es-ES" altLang="fr-FR" sz="1700" dirty="0">
                <a:latin typeface="Calibri" panose="020F0502020204030204" pitchFamily="34" charset="0"/>
              </a:rPr>
              <a:t>El uso curativo o </a:t>
            </a:r>
            <a:r>
              <a:rPr lang="es-ES" altLang="fr-FR" sz="1700" dirty="0" err="1" smtClean="0">
                <a:latin typeface="Calibri" panose="020F0502020204030204" pitchFamily="34" charset="0"/>
              </a:rPr>
              <a:t>metafil</a:t>
            </a:r>
            <a:r>
              <a:rPr lang="es-ES" altLang="fr-FR" sz="1800" dirty="0" err="1">
                <a:latin typeface="Calibri" panose="020F0502020204030204" pitchFamily="34" charset="0"/>
              </a:rPr>
              <a:t>á</a:t>
            </a:r>
            <a:r>
              <a:rPr lang="es-ES" altLang="fr-FR" sz="1700" dirty="0" err="1" smtClean="0">
                <a:latin typeface="Calibri" panose="020F0502020204030204" pitchFamily="34" charset="0"/>
              </a:rPr>
              <a:t>ctico</a:t>
            </a:r>
            <a:r>
              <a:rPr lang="es-ES" altLang="fr-FR" sz="1700" dirty="0" smtClean="0">
                <a:latin typeface="Calibri" panose="020F0502020204030204" pitchFamily="34" charset="0"/>
              </a:rPr>
              <a:t> </a:t>
            </a:r>
            <a:r>
              <a:rPr lang="es-ES" altLang="fr-FR" sz="1700" dirty="0">
                <a:latin typeface="Calibri" panose="020F0502020204030204" pitchFamily="34" charset="0"/>
              </a:rPr>
              <a:t>es posible solamente después de:</a:t>
            </a:r>
          </a:p>
          <a:p>
            <a:pPr marL="1200150" lvl="2" indent="-285750">
              <a:buFont typeface="Wingdings" panose="05000000000000000000" pitchFamily="2" charset="2"/>
              <a:buChar char="ü"/>
              <a:defRPr/>
            </a:pPr>
            <a:r>
              <a:rPr lang="es-ES" altLang="fr-FR" sz="1400" dirty="0">
                <a:latin typeface="Calibri" panose="020F0502020204030204" pitchFamily="34" charset="0"/>
              </a:rPr>
              <a:t>Un examen clínico o una necropsia</a:t>
            </a:r>
          </a:p>
          <a:p>
            <a:pPr marL="1200150" lvl="2" indent="-285750">
              <a:buFont typeface="Wingdings" panose="05000000000000000000" pitchFamily="2" charset="2"/>
              <a:buChar char="ü"/>
              <a:defRPr/>
            </a:pPr>
            <a:r>
              <a:rPr lang="es-ES" altLang="fr-FR" sz="1400" dirty="0">
                <a:latin typeface="Calibri" panose="020F0502020204030204" pitchFamily="34" charset="0"/>
              </a:rPr>
              <a:t>Muestras e </a:t>
            </a:r>
            <a:r>
              <a:rPr lang="es-ES" altLang="fr-FR" sz="1400" dirty="0" smtClean="0">
                <a:latin typeface="Calibri" panose="020F0502020204030204" pitchFamily="34" charset="0"/>
              </a:rPr>
              <a:t>identificación</a:t>
            </a:r>
          </a:p>
          <a:p>
            <a:pPr marL="1200150" lvl="2" indent="-285750">
              <a:buFont typeface="Wingdings" panose="05000000000000000000" pitchFamily="2" charset="2"/>
              <a:buChar char="ü"/>
              <a:defRPr/>
            </a:pPr>
            <a:endParaRPr lang="es-ES" altLang="fr-FR" sz="2000" noProof="0" dirty="0" smtClean="0">
              <a:latin typeface="Calibri" panose="020F0502020204030204" pitchFamily="34" charset="0"/>
            </a:endParaRPr>
          </a:p>
          <a:p>
            <a:pPr marL="457200" indent="-457200">
              <a:buAutoNum type="arabicParenR" startAt="2"/>
              <a:defRPr/>
            </a:pPr>
            <a:r>
              <a:rPr lang="es-ES" altLang="fr-FR" sz="2000" b="1" dirty="0" smtClean="0">
                <a:latin typeface="Calibri" panose="020F0502020204030204" pitchFamily="34" charset="0"/>
              </a:rPr>
              <a:t>Prohibir </a:t>
            </a:r>
            <a:r>
              <a:rPr lang="es-ES" altLang="fr-FR" sz="2000" b="1" dirty="0">
                <a:latin typeface="Calibri" panose="020F0502020204030204" pitchFamily="34" charset="0"/>
              </a:rPr>
              <a:t>la práctica de hacer descuentos en la venta de los </a:t>
            </a:r>
            <a:r>
              <a:rPr lang="es-ES" altLang="fr-FR" sz="2000" b="1" dirty="0" smtClean="0">
                <a:latin typeface="Calibri" panose="020F0502020204030204" pitchFamily="34" charset="0"/>
              </a:rPr>
              <a:t>antibióticos</a:t>
            </a:r>
          </a:p>
          <a:p>
            <a:pPr marL="0" indent="0">
              <a:buNone/>
              <a:defRPr/>
            </a:pPr>
            <a:endParaRPr lang="es-ES" altLang="fr-FR" sz="2000" b="1" dirty="0">
              <a:latin typeface="Calibri" panose="020F0502020204030204" pitchFamily="34" charset="0"/>
            </a:endParaRPr>
          </a:p>
          <a:p>
            <a:endParaRPr lang="es-ES" noProof="0" dirty="0"/>
          </a:p>
        </p:txBody>
      </p:sp>
      <p:grpSp>
        <p:nvGrpSpPr>
          <p:cNvPr id="6" name="Groupe 7"/>
          <p:cNvGrpSpPr>
            <a:grpSpLocks/>
          </p:cNvGrpSpPr>
          <p:nvPr/>
        </p:nvGrpSpPr>
        <p:grpSpPr bwMode="auto">
          <a:xfrm>
            <a:off x="4770438" y="5448830"/>
            <a:ext cx="1008062" cy="1009650"/>
            <a:chOff x="6394633" y="5256265"/>
            <a:chExt cx="1007999" cy="1007999"/>
          </a:xfrm>
        </p:grpSpPr>
        <p:pic>
          <p:nvPicPr>
            <p:cNvPr id="7" name="Image 5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94633" y="5256265"/>
              <a:ext cx="1007999" cy="1007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" name="Forme libre 7"/>
            <p:cNvSpPr/>
            <p:nvPr/>
          </p:nvSpPr>
          <p:spPr>
            <a:xfrm rot="7281289">
              <a:off x="6465953" y="5710262"/>
              <a:ext cx="865358" cy="100006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FF0000"/>
            </a:solidFill>
            <a:ln w="0" cap="flat">
              <a:solidFill>
                <a:srgbClr val="3465A4"/>
              </a:solidFill>
              <a:prstDash val="solid"/>
              <a:miter/>
            </a:ln>
          </p:spPr>
          <p:txBody>
            <a:bodyPr lIns="90000" tIns="45000" rIns="90000" bIns="45000" anchor="ctr" compatLnSpc="0"/>
            <a:lstStyle/>
            <a:p>
              <a:pPr eaLnBrk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defRPr/>
              </a:pPr>
              <a:endParaRPr lang="fr-FR">
                <a:latin typeface="Liberation Sans" pitchFamily="18"/>
                <a:ea typeface="Microsoft YaHei" pitchFamily="2"/>
                <a:cs typeface="Mangal" pitchFamily="2"/>
              </a:endParaRPr>
            </a:p>
          </p:txBody>
        </p:sp>
      </p:grpSp>
      <p:pic>
        <p:nvPicPr>
          <p:cNvPr id="9" name="Imag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32332" y="2974976"/>
            <a:ext cx="2294467" cy="172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4978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1431</TotalTime>
  <Words>1291</Words>
  <Application>Microsoft Office PowerPoint</Application>
  <PresentationFormat>Grand écran</PresentationFormat>
  <Paragraphs>180</Paragraphs>
  <Slides>21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10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21</vt:i4>
      </vt:variant>
    </vt:vector>
  </HeadingPairs>
  <TitlesOfParts>
    <vt:vector size="32" baseType="lpstr">
      <vt:lpstr>Microsoft YaHei</vt:lpstr>
      <vt:lpstr>ＭＳ Ｐゴシック</vt:lpstr>
      <vt:lpstr>SimSun</vt:lpstr>
      <vt:lpstr>Arial</vt:lpstr>
      <vt:lpstr>Calibri</vt:lpstr>
      <vt:lpstr>Calibri Light</vt:lpstr>
      <vt:lpstr>Liberation Sans</vt:lpstr>
      <vt:lpstr>Mangal</vt:lpstr>
      <vt:lpstr>Times New Roman</vt:lpstr>
      <vt:lpstr>Wingdings</vt:lpstr>
      <vt:lpstr>Thème Office</vt:lpstr>
      <vt:lpstr>Ecoantibio</vt:lpstr>
      <vt:lpstr>Resistencia a los antibióticos (RA)</vt:lpstr>
      <vt:lpstr>El plan Ecoantibio lucha contra RA en medicina veterinaria</vt:lpstr>
      <vt:lpstr>El plan Ecoantibio lucha contra RA en medicina veterinaria</vt:lpstr>
      <vt:lpstr>El plan Ecoantibio lucha contra RA en medicina veterinaria</vt:lpstr>
      <vt:lpstr>Vigilancia del uso de antibióticos : un instrumento de dirección del plan</vt:lpstr>
      <vt:lpstr>Vigilancia de la resistencia: dos instrumentos complementarios existan  Seguimiento y la notificación de la resistencia de las bacterias zoonóticas y comensales a los antibióticos en ganado vacuno, porcino y aves en el matadero y en distribución (Decisión UE 2013/652)</vt:lpstr>
      <vt:lpstr>Vigilancia de la resistencia: dos instrumentos complementarios existan  2. El Résapath del ANSES</vt:lpstr>
      <vt:lpstr>Medidas obligatorias: ejemplos</vt:lpstr>
      <vt:lpstr>Medidas obligatorias : visitas sanitarias obligatorias enfocando la resistencia </vt:lpstr>
      <vt:lpstr>Ejemplos de incentivos: compañas de comunicaciones</vt:lpstr>
      <vt:lpstr>Incitativos: conferencias, con enfoque One Health</vt:lpstr>
      <vt:lpstr>Incitativos: la red de referentes en antibioterapia</vt:lpstr>
      <vt:lpstr>Incitativos para ciencia</vt:lpstr>
      <vt:lpstr>Incitativos para ciencia  Ejemplos de proyectos de investigación/acción sobre prevención</vt:lpstr>
      <vt:lpstr>Incitativos para ciencia  Ejemplos de proyectos estudiando la resistencia</vt:lpstr>
      <vt:lpstr>Incitativos para ciencia  Ejemplos de proyectos sobre la formación</vt:lpstr>
      <vt:lpstr>Incitativos: alternativas a los antibióticos</vt:lpstr>
      <vt:lpstr>Acciones del ministerio: comunicación de las autoridades francesas en el UE</vt:lpstr>
      <vt:lpstr>Acciones del ministerio : comunicación de las autoridades francesas en el mundo</vt:lpstr>
      <vt:lpstr>Conclusión</vt:lpstr>
    </vt:vector>
  </TitlesOfParts>
  <Company>MAA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cecile.adam</dc:creator>
  <cp:lastModifiedBy>cecile.adam</cp:lastModifiedBy>
  <cp:revision>102</cp:revision>
  <dcterms:created xsi:type="dcterms:W3CDTF">2019-02-27T12:58:53Z</dcterms:created>
  <dcterms:modified xsi:type="dcterms:W3CDTF">2019-07-26T06:32:55Z</dcterms:modified>
</cp:coreProperties>
</file>