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0" r:id="rId2"/>
    <p:sldId id="257" r:id="rId3"/>
    <p:sldId id="258" r:id="rId4"/>
    <p:sldId id="262" r:id="rId5"/>
    <p:sldId id="259" r:id="rId6"/>
    <p:sldId id="260" r:id="rId7"/>
    <p:sldId id="263" r:id="rId8"/>
    <p:sldId id="264" r:id="rId9"/>
    <p:sldId id="265" r:id="rId10"/>
    <p:sldId id="272" r:id="rId11"/>
    <p:sldId id="266" r:id="rId12"/>
    <p:sldId id="267" r:id="rId13"/>
    <p:sldId id="277" r:id="rId14"/>
    <p:sldId id="268" r:id="rId15"/>
    <p:sldId id="273" r:id="rId16"/>
    <p:sldId id="281" r:id="rId17"/>
    <p:sldId id="274" r:id="rId18"/>
    <p:sldId id="275" r:id="rId19"/>
    <p:sldId id="278" r:id="rId20"/>
    <p:sldId id="269" r:id="rId21"/>
    <p:sldId id="270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E5B2"/>
    <a:srgbClr val="09E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444" autoAdjust="0"/>
  </p:normalViewPr>
  <p:slideViewPr>
    <p:cSldViewPr snapToGrid="0">
      <p:cViewPr varScale="1">
        <p:scale>
          <a:sx n="67" d="100"/>
          <a:sy n="67" d="100"/>
        </p:scale>
        <p:origin x="738" y="60"/>
      </p:cViewPr>
      <p:guideLst/>
    </p:cSldViewPr>
  </p:slideViewPr>
  <p:outlineViewPr>
    <p:cViewPr>
      <p:scale>
        <a:sx n="33" d="100"/>
        <a:sy n="33" d="100"/>
      </p:scale>
      <p:origin x="0" y="-236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ecile.adam\AppData\Local\Temp\recap%20indic%20GM-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SFGRNAS1.afssa.fr\COMMUNS\Public\PHC\CMIDGAL\Plan%20de%20surveillance%20abattoir\Donn&#233;es%20compil&#233;es\ABATTOIR_E.%20coli%20veau%202015-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667004663441996E-2"/>
          <c:y val="3.2824590899277035E-2"/>
          <c:w val="0.62152449693788314"/>
          <c:h val="0.85839814906440104"/>
        </c:manualLayout>
      </c:layout>
      <c:lineChart>
        <c:grouping val="standard"/>
        <c:varyColors val="0"/>
        <c:ser>
          <c:idx val="0"/>
          <c:order val="0"/>
          <c:tx>
            <c:strRef>
              <c:f>'E:\GM\GM2017 N\novembre\[fig pres suivi 2017.xlsx]recap indic'!$L$2</c:f>
              <c:strCache>
                <c:ptCount val="1"/>
                <c:pt idx="0">
                  <c:v>Tonnage</c:v>
                </c:pt>
              </c:strCache>
            </c:strRef>
          </c:tx>
          <c:marker>
            <c:symbol val="none"/>
          </c:marker>
          <c:trendline>
            <c:trendlineType val="poly"/>
            <c:order val="4"/>
            <c:dispRSqr val="0"/>
            <c:dispEq val="0"/>
          </c:trendline>
          <c:cat>
            <c:numRef>
              <c:f>'E:\GM\GM2017 N\novembre\[fig pres suivi 2017.xlsx]recap indic'!$K$3:$K$20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'E:\GM\GM2017 N\novembre\[fig pres suivi 2017.xlsx]recap indic'!$L$3:$L$20</c:f>
              <c:numCache>
                <c:formatCode>General</c:formatCode>
                <c:ptCount val="18"/>
                <c:pt idx="0">
                  <c:v>1</c:v>
                </c:pt>
                <c:pt idx="1">
                  <c:v>1.0549199084668193</c:v>
                </c:pt>
                <c:pt idx="2">
                  <c:v>1.0480549199084668</c:v>
                </c:pt>
                <c:pt idx="3">
                  <c:v>1.0114416475972541</c:v>
                </c:pt>
                <c:pt idx="4">
                  <c:v>0.98627002288329524</c:v>
                </c:pt>
                <c:pt idx="5">
                  <c:v>0.9610983981693364</c:v>
                </c:pt>
                <c:pt idx="6">
                  <c:v>0.98779557589626243</c:v>
                </c:pt>
                <c:pt idx="7">
                  <c:v>0.94355453852021354</c:v>
                </c:pt>
                <c:pt idx="8">
                  <c:v>1.0122044241037376</c:v>
                </c:pt>
                <c:pt idx="9">
                  <c:v>0.89321128909229597</c:v>
                </c:pt>
                <c:pt idx="10">
                  <c:v>0.80778032036613268</c:v>
                </c:pt>
                <c:pt idx="11">
                  <c:v>0.77421815408085426</c:v>
                </c:pt>
                <c:pt idx="12">
                  <c:v>0.69412662090007626</c:v>
                </c:pt>
                <c:pt idx="13">
                  <c:v>0.5995423340961098</c:v>
                </c:pt>
                <c:pt idx="14">
                  <c:v>0.54004576659038905</c:v>
                </c:pt>
                <c:pt idx="15">
                  <c:v>0.60106788710907699</c:v>
                </c:pt>
                <c:pt idx="16">
                  <c:v>0.39206712433257057</c:v>
                </c:pt>
                <c:pt idx="17">
                  <c:v>0.40427154843630814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B0-4896-894D-B0D9ABEA8602}"/>
            </c:ext>
          </c:extLst>
        </c:ser>
        <c:ser>
          <c:idx val="1"/>
          <c:order val="1"/>
          <c:tx>
            <c:strRef>
              <c:f>'E:\GM\GM2017 N\novembre\[fig pres suivi 2017.xlsx]recap indic'!$M$2</c:f>
              <c:strCache>
                <c:ptCount val="1"/>
                <c:pt idx="0">
                  <c:v>ALEA</c:v>
                </c:pt>
              </c:strCache>
            </c:strRef>
          </c:tx>
          <c:marker>
            <c:symbol val="none"/>
          </c:marker>
          <c:trendline>
            <c:trendlineType val="poly"/>
            <c:order val="2"/>
            <c:dispRSqr val="0"/>
            <c:dispEq val="0"/>
          </c:trendline>
          <c:cat>
            <c:numRef>
              <c:f>'E:\GM\GM2017 N\novembre\[fig pres suivi 2017.xlsx]recap indic'!$K$3:$K$20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'E:\GM\GM2017 N\novembre\[fig pres suivi 2017.xlsx]recap indic'!$M$3:$M$20</c:f>
              <c:numCache>
                <c:formatCode>General</c:formatCode>
                <c:ptCount val="18"/>
                <c:pt idx="0">
                  <c:v>1</c:v>
                </c:pt>
                <c:pt idx="1">
                  <c:v>1.0671378091872792</c:v>
                </c:pt>
                <c:pt idx="2">
                  <c:v>1.0883392226148412</c:v>
                </c:pt>
                <c:pt idx="3">
                  <c:v>1.1395759717314489</c:v>
                </c:pt>
                <c:pt idx="4">
                  <c:v>1.1872791519434631</c:v>
                </c:pt>
                <c:pt idx="5">
                  <c:v>1.1643109540636043</c:v>
                </c:pt>
                <c:pt idx="6">
                  <c:v>1.2809187279151943</c:v>
                </c:pt>
                <c:pt idx="7">
                  <c:v>1.2650176678445231</c:v>
                </c:pt>
                <c:pt idx="8">
                  <c:v>1.2703180212014136</c:v>
                </c:pt>
                <c:pt idx="9">
                  <c:v>1.1466431095406362</c:v>
                </c:pt>
                <c:pt idx="10">
                  <c:v>1.1201413427561839</c:v>
                </c:pt>
                <c:pt idx="11">
                  <c:v>1.1289752650176679</c:v>
                </c:pt>
                <c:pt idx="12">
                  <c:v>1.0812720848056538</c:v>
                </c:pt>
                <c:pt idx="13">
                  <c:v>1.0159010600706715</c:v>
                </c:pt>
                <c:pt idx="14">
                  <c:v>0.93992932862190826</c:v>
                </c:pt>
                <c:pt idx="15">
                  <c:v>1.0636042402826855</c:v>
                </c:pt>
                <c:pt idx="16">
                  <c:v>0.66077738515901063</c:v>
                </c:pt>
                <c:pt idx="17">
                  <c:v>0.68551236749116617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B0-4896-894D-B0D9ABEA8602}"/>
            </c:ext>
          </c:extLst>
        </c:ser>
        <c:ser>
          <c:idx val="2"/>
          <c:order val="2"/>
          <c:tx>
            <c:strRef>
              <c:f>'E:\GM\GM2017 N\novembre\[fig pres suivi 2017.xlsx]recap indic'!$N$2</c:f>
              <c:strCache>
                <c:ptCount val="1"/>
                <c:pt idx="0">
                  <c:v>nADD/biomasse</c:v>
                </c:pt>
              </c:strCache>
            </c:strRef>
          </c:tx>
          <c:marker>
            <c:symbol val="none"/>
          </c:marker>
          <c:trendline>
            <c:trendlineType val="poly"/>
            <c:order val="4"/>
            <c:dispRSqr val="0"/>
            <c:dispEq val="0"/>
          </c:trendline>
          <c:cat>
            <c:numRef>
              <c:f>'E:\GM\GM2017 N\novembre\[fig pres suivi 2017.xlsx]recap indic'!$K$3:$K$20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'E:\GM\GM2017 N\novembre\[fig pres suivi 2017.xlsx]recap indic'!$N$3:$N$20</c:f>
              <c:numCache>
                <c:formatCode>General</c:formatCode>
                <c:ptCount val="18"/>
                <c:pt idx="0">
                  <c:v>1</c:v>
                </c:pt>
                <c:pt idx="1">
                  <c:v>1.0982994010328908</c:v>
                </c:pt>
                <c:pt idx="2">
                  <c:v>1.0992202799451587</c:v>
                </c:pt>
                <c:pt idx="3">
                  <c:v>1.1433835298805148</c:v>
                </c:pt>
                <c:pt idx="4">
                  <c:v>1.1752376156479551</c:v>
                </c:pt>
                <c:pt idx="5">
                  <c:v>1.131641470917736</c:v>
                </c:pt>
                <c:pt idx="6">
                  <c:v>1.1907213091409217</c:v>
                </c:pt>
                <c:pt idx="7">
                  <c:v>1.1755224328312766</c:v>
                </c:pt>
                <c:pt idx="8">
                  <c:v>1.208670014107907</c:v>
                </c:pt>
                <c:pt idx="9">
                  <c:v>1.0650115545549053</c:v>
                </c:pt>
                <c:pt idx="10">
                  <c:v>1.02764211413813</c:v>
                </c:pt>
                <c:pt idx="11">
                  <c:v>1.0037472103890519</c:v>
                </c:pt>
                <c:pt idx="12">
                  <c:v>0.9181957353652449</c:v>
                </c:pt>
                <c:pt idx="13">
                  <c:v>0.80414893786473418</c:v>
                </c:pt>
                <c:pt idx="14">
                  <c:v>0.72073566342378714</c:v>
                </c:pt>
                <c:pt idx="15">
                  <c:v>0.80824780955516684</c:v>
                </c:pt>
                <c:pt idx="16">
                  <c:v>0.49945780896913766</c:v>
                </c:pt>
                <c:pt idx="17">
                  <c:v>0.48049992184972656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B0-4896-894D-B0D9ABEA86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724672"/>
        <c:axId val="1"/>
      </c:lineChart>
      <c:catAx>
        <c:axId val="220724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/>
          <a:lstStyle/>
          <a:p>
            <a:pPr>
              <a:defRPr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0724672"/>
        <c:crosses val="autoZero"/>
        <c:crossBetween val="between"/>
      </c:valAx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05336832895889"/>
          <c:y val="5.0925925925925923E-2"/>
          <c:w val="0.80648403324584439"/>
          <c:h val="0.628682925051035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Feuil1!$C$3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Feuil1!$B$4:$B$17</c:f>
              <c:strCache>
                <c:ptCount val="14"/>
                <c:pt idx="0">
                  <c:v>Ampicilline</c:v>
                </c:pt>
                <c:pt idx="1">
                  <c:v>Azithromycine</c:v>
                </c:pt>
                <c:pt idx="2">
                  <c:v>Céfotaxime</c:v>
                </c:pt>
                <c:pt idx="3">
                  <c:v>Ceftazidime</c:v>
                </c:pt>
                <c:pt idx="4">
                  <c:v>Chloramphénicol</c:v>
                </c:pt>
                <c:pt idx="5">
                  <c:v>Ciprofloxacine</c:v>
                </c:pt>
                <c:pt idx="6">
                  <c:v>Colistine</c:v>
                </c:pt>
                <c:pt idx="7">
                  <c:v>Gentamicine</c:v>
                </c:pt>
                <c:pt idx="8">
                  <c:v>Méropénème</c:v>
                </c:pt>
                <c:pt idx="9">
                  <c:v>Acide Nalidixique </c:v>
                </c:pt>
                <c:pt idx="10">
                  <c:v>Sulphaméthoxazole</c:v>
                </c:pt>
                <c:pt idx="11">
                  <c:v>Tétracycline</c:v>
                </c:pt>
                <c:pt idx="12">
                  <c:v>Tigécycline</c:v>
                </c:pt>
                <c:pt idx="13">
                  <c:v>Trimethoprime</c:v>
                </c:pt>
              </c:strCache>
            </c:strRef>
          </c:cat>
          <c:val>
            <c:numRef>
              <c:f>Feuil1!$C$4:$C$17</c:f>
              <c:numCache>
                <c:formatCode>0.0</c:formatCode>
                <c:ptCount val="14"/>
                <c:pt idx="0">
                  <c:v>53.465346534653463</c:v>
                </c:pt>
                <c:pt idx="1">
                  <c:v>6.9306930693069306</c:v>
                </c:pt>
                <c:pt idx="2">
                  <c:v>1.4851485148514851</c:v>
                </c:pt>
                <c:pt idx="3">
                  <c:v>1.9801980198019802</c:v>
                </c:pt>
                <c:pt idx="4">
                  <c:v>20.792079207920793</c:v>
                </c:pt>
                <c:pt idx="5">
                  <c:v>13.366336633663366</c:v>
                </c:pt>
                <c:pt idx="6">
                  <c:v>1.4851485148514851</c:v>
                </c:pt>
                <c:pt idx="7">
                  <c:v>5.9405940594059405</c:v>
                </c:pt>
                <c:pt idx="8">
                  <c:v>0</c:v>
                </c:pt>
                <c:pt idx="9">
                  <c:v>11.881188118811881</c:v>
                </c:pt>
                <c:pt idx="10">
                  <c:v>63.861386138613859</c:v>
                </c:pt>
                <c:pt idx="11">
                  <c:v>72.772277227722768</c:v>
                </c:pt>
                <c:pt idx="12">
                  <c:v>0</c:v>
                </c:pt>
                <c:pt idx="13">
                  <c:v>41.584158415841586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03-421D-8C9D-CDAEB95A88B4}"/>
            </c:ext>
          </c:extLst>
        </c:ser>
        <c:ser>
          <c:idx val="1"/>
          <c:order val="1"/>
          <c:tx>
            <c:strRef>
              <c:f>Feuil1!$D$3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Feuil1!$B$4:$B$17</c:f>
              <c:strCache>
                <c:ptCount val="14"/>
                <c:pt idx="0">
                  <c:v>Ampicilline</c:v>
                </c:pt>
                <c:pt idx="1">
                  <c:v>Azithromycine</c:v>
                </c:pt>
                <c:pt idx="2">
                  <c:v>Céfotaxime</c:v>
                </c:pt>
                <c:pt idx="3">
                  <c:v>Ceftazidime</c:v>
                </c:pt>
                <c:pt idx="4">
                  <c:v>Chloramphénicol</c:v>
                </c:pt>
                <c:pt idx="5">
                  <c:v>Ciprofloxacine</c:v>
                </c:pt>
                <c:pt idx="6">
                  <c:v>Colistine</c:v>
                </c:pt>
                <c:pt idx="7">
                  <c:v>Gentamicine</c:v>
                </c:pt>
                <c:pt idx="8">
                  <c:v>Méropénème</c:v>
                </c:pt>
                <c:pt idx="9">
                  <c:v>Acide Nalidixique </c:v>
                </c:pt>
                <c:pt idx="10">
                  <c:v>Sulphaméthoxazole</c:v>
                </c:pt>
                <c:pt idx="11">
                  <c:v>Tétracycline</c:v>
                </c:pt>
                <c:pt idx="12">
                  <c:v>Tigécycline</c:v>
                </c:pt>
                <c:pt idx="13">
                  <c:v>Trimethoprime</c:v>
                </c:pt>
              </c:strCache>
            </c:strRef>
          </c:cat>
          <c:val>
            <c:numRef>
              <c:f>Feuil1!$D$4:$D$17</c:f>
              <c:numCache>
                <c:formatCode>0.0</c:formatCode>
                <c:ptCount val="14"/>
                <c:pt idx="0">
                  <c:v>44.278606965174127</c:v>
                </c:pt>
                <c:pt idx="1">
                  <c:v>6.9651741293532341</c:v>
                </c:pt>
                <c:pt idx="2">
                  <c:v>0.49751243781094528</c:v>
                </c:pt>
                <c:pt idx="3">
                  <c:v>0.49751243781094528</c:v>
                </c:pt>
                <c:pt idx="4">
                  <c:v>19.402985074626866</c:v>
                </c:pt>
                <c:pt idx="5">
                  <c:v>9.9502487562189046</c:v>
                </c:pt>
                <c:pt idx="6">
                  <c:v>0.99502487562189057</c:v>
                </c:pt>
                <c:pt idx="7">
                  <c:v>4.4776119402985071</c:v>
                </c:pt>
                <c:pt idx="8">
                  <c:v>0</c:v>
                </c:pt>
                <c:pt idx="9">
                  <c:v>8.4577114427860689</c:v>
                </c:pt>
                <c:pt idx="10">
                  <c:v>53.233830845771145</c:v>
                </c:pt>
                <c:pt idx="11">
                  <c:v>65.174129353233837</c:v>
                </c:pt>
                <c:pt idx="12">
                  <c:v>0</c:v>
                </c:pt>
                <c:pt idx="13">
                  <c:v>33.333333333333336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03-421D-8C9D-CDAEB95A8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3060223"/>
        <c:axId val="1133062719"/>
      </c:barChart>
      <c:catAx>
        <c:axId val="1133060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33062719"/>
        <c:crosses val="autoZero"/>
        <c:auto val="1"/>
        <c:lblAlgn val="ctr"/>
        <c:lblOffset val="100"/>
        <c:noMultiLvlLbl val="0"/>
      </c:catAx>
      <c:valAx>
        <c:axId val="1133062719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 b="1"/>
                  <a:t>% résistance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33060223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.78281354281616866"/>
          <c:y val="4.2244823563721223E-2"/>
          <c:w val="0.19496430197764048"/>
          <c:h val="0.15625109361329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CDF74-6E0F-40F0-86DE-9350C53B0603}" type="datetimeFigureOut">
              <a:rPr lang="fr-FR" smtClean="0"/>
              <a:t>26/07/2019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44C3E-D004-4BA9-8C57-C07EB0585D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50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noProof="0" dirty="0" smtClean="0"/>
              <a:t>Los objetivos de esta medida del plan </a:t>
            </a:r>
            <a:r>
              <a:rPr lang="es-ES" noProof="0" dirty="0" err="1" smtClean="0"/>
              <a:t>Ecoantibio</a:t>
            </a:r>
            <a:r>
              <a:rPr lang="es-ES" noProof="0" dirty="0" smtClean="0"/>
              <a:t> son:</a:t>
            </a:r>
          </a:p>
          <a:p>
            <a:pPr marL="857250" lvl="1" indent="-457200">
              <a:defRPr/>
            </a:pPr>
            <a:r>
              <a:rPr lang="es-ES" noProof="0" dirty="0" smtClean="0"/>
              <a:t>Peritaje y ayuda a los veterinarios sobre el tema de antibioterapia ;</a:t>
            </a:r>
          </a:p>
          <a:p>
            <a:pPr marL="857250" lvl="1" indent="-457200">
              <a:defRPr/>
            </a:pPr>
            <a:r>
              <a:rPr lang="es-ES" noProof="0" dirty="0" smtClean="0"/>
              <a:t>Difusión des guías de buenas practicas y formación de los veterinarios ;</a:t>
            </a:r>
          </a:p>
          <a:p>
            <a:pPr marL="857250" lvl="1" indent="-457200">
              <a:defRPr/>
            </a:pPr>
            <a:r>
              <a:rPr lang="es-ES" noProof="0" dirty="0" smtClean="0"/>
              <a:t>Organización de conferencias </a:t>
            </a:r>
            <a:r>
              <a:rPr lang="es-ES" noProof="0" dirty="0" err="1" smtClean="0"/>
              <a:t>Ecoantibio</a:t>
            </a:r>
            <a:r>
              <a:rPr lang="es-ES" noProof="0" dirty="0" smtClean="0"/>
              <a:t> en región (3 organizadas en 2 regiones : </a:t>
            </a:r>
            <a:r>
              <a:rPr lang="es-ES" noProof="0" dirty="0" err="1" smtClean="0"/>
              <a:t>Occitanie</a:t>
            </a:r>
            <a:r>
              <a:rPr lang="es-ES" noProof="0" dirty="0" smtClean="0"/>
              <a:t> y </a:t>
            </a:r>
            <a:r>
              <a:rPr lang="es-ES" noProof="0" dirty="0" err="1" smtClean="0"/>
              <a:t>Pays</a:t>
            </a:r>
            <a:r>
              <a:rPr lang="es-ES" noProof="0" dirty="0" smtClean="0"/>
              <a:t> de la Loire) ;</a:t>
            </a:r>
          </a:p>
          <a:p>
            <a:pPr marL="857250" lvl="1" indent="-457200">
              <a:defRPr/>
            </a:pPr>
            <a:r>
              <a:rPr lang="es-ES" noProof="0" dirty="0" smtClean="0"/>
              <a:t>Reforzamiento des los vínculos entre veterinarios y administración (ARS et SRAL).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44C3E-D004-4BA9-8C57-C07EB0585DA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19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FAED-F396-43F4-BCF9-E7B83AEDCCF2}" type="datetimeFigureOut">
              <a:rPr lang="fr-FR" smtClean="0"/>
              <a:t>26/07/2019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5F70-F149-4508-982B-E57F95C8AD5F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" y="5796793"/>
            <a:ext cx="1929245" cy="10612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8" y="176169"/>
            <a:ext cx="1115736" cy="150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59" y="5527036"/>
            <a:ext cx="1873541" cy="132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0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FAED-F396-43F4-BCF9-E7B83AEDCCF2}" type="datetimeFigureOut">
              <a:rPr lang="fr-FR" smtClean="0"/>
              <a:t>26/07/2019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5F70-F149-4508-982B-E57F95C8AD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37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FAED-F396-43F4-BCF9-E7B83AEDCCF2}" type="datetimeFigureOut">
              <a:rPr lang="fr-FR" smtClean="0"/>
              <a:t>26/07/2019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5F70-F149-4508-982B-E57F95C8AD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7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8684" y="365125"/>
            <a:ext cx="1008511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8684" y="1825625"/>
            <a:ext cx="10085116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FAED-F396-43F4-BCF9-E7B83AEDCCF2}" type="datetimeFigureOut">
              <a:rPr lang="fr-FR" smtClean="0"/>
              <a:t>26/07/2019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5F70-F149-4508-982B-E57F95C8AD5F}" type="slidenum">
              <a:rPr lang="fr-FR" smtClean="0"/>
              <a:t>‹N°›</a:t>
            </a:fld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" y="5796793"/>
            <a:ext cx="1929245" cy="1061207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8" y="176169"/>
            <a:ext cx="1115736" cy="150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59" y="5527036"/>
            <a:ext cx="1873541" cy="132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7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FAED-F396-43F4-BCF9-E7B83AEDCCF2}" type="datetimeFigureOut">
              <a:rPr lang="fr-FR" smtClean="0"/>
              <a:t>26/07/2019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5F70-F149-4508-982B-E57F95C8AD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99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FAED-F396-43F4-BCF9-E7B83AEDCCF2}" type="datetimeFigureOut">
              <a:rPr lang="fr-FR" smtClean="0"/>
              <a:t>26/07/2019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5F70-F149-4508-982B-E57F95C8AD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78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FAED-F396-43F4-BCF9-E7B83AEDCCF2}" type="datetimeFigureOut">
              <a:rPr lang="fr-FR" smtClean="0"/>
              <a:t>26/07/2019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5F70-F149-4508-982B-E57F95C8AD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15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FAED-F396-43F4-BCF9-E7B83AEDCCF2}" type="datetimeFigureOut">
              <a:rPr lang="fr-FR" smtClean="0"/>
              <a:t>26/07/2019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5F70-F149-4508-982B-E57F95C8AD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61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FAED-F396-43F4-BCF9-E7B83AEDCCF2}" type="datetimeFigureOut">
              <a:rPr lang="fr-FR" smtClean="0"/>
              <a:t>26/07/2019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5F70-F149-4508-982B-E57F95C8AD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726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FAED-F396-43F4-BCF9-E7B83AEDCCF2}" type="datetimeFigureOut">
              <a:rPr lang="fr-FR" smtClean="0"/>
              <a:t>26/07/2019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5F70-F149-4508-982B-E57F95C8AD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71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FAED-F396-43F4-BCF9-E7B83AEDCCF2}" type="datetimeFigureOut">
              <a:rPr lang="fr-FR" smtClean="0"/>
              <a:t>26/07/2019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5F70-F149-4508-982B-E57F95C8AD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78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EFAED-F396-43F4-BCF9-E7B83AEDCCF2}" type="datetimeFigureOut">
              <a:rPr lang="fr-FR" smtClean="0"/>
              <a:t>26/07/2019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55F70-F149-4508-982B-E57F95C8AD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56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griculture.gouv.fr/visites-sanitaires-obligatoires-en-elevag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2.jpeg"/><Relationship Id="rId2" Type="http://schemas.openxmlformats.org/officeDocument/2006/relationships/image" Target="../media/image10.jpe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1.pn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23" Type="http://schemas.openxmlformats.org/officeDocument/2006/relationships/image" Target="../media/image2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80267" y="1251744"/>
            <a:ext cx="5875868" cy="2387600"/>
          </a:xfrm>
        </p:spPr>
        <p:txBody>
          <a:bodyPr/>
          <a:lstStyle/>
          <a:p>
            <a:r>
              <a:rPr lang="es-ES" b="1" noProof="0" dirty="0" err="1" smtClean="0"/>
              <a:t>Ecoantibio</a:t>
            </a:r>
            <a:endParaRPr lang="es-ES" b="1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21000" y="3967163"/>
            <a:ext cx="5994402" cy="1445418"/>
          </a:xfrm>
        </p:spPr>
        <p:txBody>
          <a:bodyPr>
            <a:normAutofit/>
          </a:bodyPr>
          <a:lstStyle/>
          <a:p>
            <a:r>
              <a:rPr lang="es-ES" noProof="0" dirty="0" err="1" smtClean="0"/>
              <a:t>Colloque</a:t>
            </a:r>
            <a:r>
              <a:rPr lang="es-ES" noProof="0" dirty="0" smtClean="0"/>
              <a:t> </a:t>
            </a:r>
            <a:r>
              <a:rPr lang="es-ES" noProof="0" dirty="0" err="1" smtClean="0"/>
              <a:t>One</a:t>
            </a:r>
            <a:r>
              <a:rPr lang="es-ES" noProof="0" dirty="0" smtClean="0"/>
              <a:t> </a:t>
            </a:r>
            <a:r>
              <a:rPr lang="es-ES" noProof="0" dirty="0" err="1" smtClean="0"/>
              <a:t>Health</a:t>
            </a:r>
            <a:r>
              <a:rPr lang="es-ES" noProof="0" dirty="0" smtClean="0"/>
              <a:t> </a:t>
            </a:r>
            <a:r>
              <a:rPr lang="es-ES" noProof="0" dirty="0" err="1" smtClean="0"/>
              <a:t>Antibiorésistance</a:t>
            </a:r>
            <a:endParaRPr lang="es-ES" noProof="0" dirty="0" smtClean="0"/>
          </a:p>
          <a:p>
            <a:r>
              <a:rPr lang="es-ES" noProof="0" dirty="0" smtClean="0"/>
              <a:t>Limoges, 3 </a:t>
            </a:r>
            <a:r>
              <a:rPr lang="es-ES" noProof="0" dirty="0" err="1" smtClean="0"/>
              <a:t>avril</a:t>
            </a:r>
            <a:r>
              <a:rPr lang="es-ES" noProof="0" dirty="0" smtClean="0"/>
              <a:t> 2019</a:t>
            </a:r>
          </a:p>
          <a:p>
            <a:r>
              <a:rPr lang="es-ES" noProof="0" dirty="0" err="1" smtClean="0"/>
              <a:t>Cécile</a:t>
            </a:r>
            <a:r>
              <a:rPr lang="es-ES" noProof="0" dirty="0" smtClean="0"/>
              <a:t> ADAM, BISPE</a:t>
            </a:r>
            <a:endParaRPr lang="es-ES" noProof="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720"/>
            <a:ext cx="12192000" cy="728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Medidas obligatorias : </a:t>
            </a:r>
            <a:r>
              <a:rPr lang="es-ES" noProof="0" dirty="0" smtClean="0"/>
              <a:t>visitas sanitarias obligatorias enfocando la resistencia </a:t>
            </a:r>
            <a:endParaRPr lang="es-E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8684" y="2104016"/>
            <a:ext cx="10085116" cy="4682751"/>
          </a:xfrm>
        </p:spPr>
        <p:txBody>
          <a:bodyPr>
            <a:normAutofit/>
          </a:bodyPr>
          <a:lstStyle/>
          <a:p>
            <a:r>
              <a:rPr lang="es-ES" noProof="0" dirty="0" smtClean="0"/>
              <a:t>Ganado vacuno: 2016</a:t>
            </a:r>
          </a:p>
          <a:p>
            <a:pPr lvl="1"/>
            <a:r>
              <a:rPr lang="es-ES" noProof="0" dirty="0" smtClean="0"/>
              <a:t>10 millones euros gastado por Estado</a:t>
            </a:r>
          </a:p>
          <a:p>
            <a:pPr lvl="1"/>
            <a:r>
              <a:rPr lang="es-ES" noProof="0" dirty="0" smtClean="0"/>
              <a:t>152 996 visitas hechas</a:t>
            </a:r>
          </a:p>
          <a:p>
            <a:pPr lvl="1"/>
            <a:r>
              <a:rPr lang="es-ES" noProof="0" dirty="0" smtClean="0"/>
              <a:t>6% de los </a:t>
            </a:r>
            <a:r>
              <a:rPr lang="es-ES" dirty="0" smtClean="0"/>
              <a:t>c</a:t>
            </a:r>
            <a:r>
              <a:rPr lang="es-ES" noProof="0" dirty="0" err="1" smtClean="0"/>
              <a:t>uestionarios</a:t>
            </a:r>
            <a:r>
              <a:rPr lang="es-ES" noProof="0" dirty="0" smtClean="0"/>
              <a:t> (8 914) elegidos por sorteo:</a:t>
            </a:r>
          </a:p>
          <a:p>
            <a:pPr lvl="2"/>
            <a:r>
              <a:rPr lang="es-ES" noProof="0" dirty="0" smtClean="0"/>
              <a:t>La sensibilización de los ganaderos vacunos era necesaria</a:t>
            </a:r>
          </a:p>
          <a:p>
            <a:pPr lvl="2"/>
            <a:r>
              <a:rPr lang="es-ES" noProof="0" dirty="0" smtClean="0"/>
              <a:t>Hay margen para mejorar</a:t>
            </a:r>
          </a:p>
          <a:p>
            <a:pPr lvl="2"/>
            <a:r>
              <a:rPr lang="es-ES" noProof="0" dirty="0" smtClean="0"/>
              <a:t>Informe disponible : </a:t>
            </a:r>
            <a:r>
              <a:rPr lang="es-ES" noProof="0" dirty="0" smtClean="0">
                <a:hlinkClick r:id="rId2"/>
              </a:rPr>
              <a:t>https://agriculture.gouv.fr/visites-sanitaires-obligatoires-en-elevage</a:t>
            </a:r>
            <a:endParaRPr lang="es-ES" noProof="0" dirty="0" smtClean="0"/>
          </a:p>
          <a:p>
            <a:pPr lvl="2"/>
            <a:endParaRPr lang="es-ES" noProof="0" dirty="0" smtClean="0"/>
          </a:p>
          <a:p>
            <a:r>
              <a:rPr lang="es-ES" noProof="0" dirty="0" smtClean="0"/>
              <a:t>Porcinos: 2018-2019</a:t>
            </a:r>
          </a:p>
          <a:p>
            <a:pPr lvl="2"/>
            <a:endParaRPr lang="es-ES" noProof="0" dirty="0" smtClean="0"/>
          </a:p>
          <a:p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9582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8683" y="117077"/>
            <a:ext cx="10085116" cy="1325563"/>
          </a:xfrm>
        </p:spPr>
        <p:txBody>
          <a:bodyPr/>
          <a:lstStyle/>
          <a:p>
            <a:r>
              <a:rPr lang="es-ES" noProof="0" dirty="0" smtClean="0"/>
              <a:t>Ejemplos de incentivos: compañas de </a:t>
            </a:r>
            <a:r>
              <a:rPr lang="es-ES" noProof="0" dirty="0" smtClean="0"/>
              <a:t>comunicaciones</a:t>
            </a:r>
            <a:endParaRPr lang="es-E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336" y="1699020"/>
            <a:ext cx="2736850" cy="353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9457" y="3518298"/>
            <a:ext cx="26416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806" y="1319609"/>
            <a:ext cx="2784475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934" y="4288591"/>
            <a:ext cx="1382712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209" y="1837105"/>
            <a:ext cx="13843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839" y="2363390"/>
            <a:ext cx="1360487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386" y="197694"/>
            <a:ext cx="123666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299" y="4815223"/>
            <a:ext cx="13970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2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8684" y="164822"/>
            <a:ext cx="10085116" cy="1325563"/>
          </a:xfrm>
        </p:spPr>
        <p:txBody>
          <a:bodyPr/>
          <a:lstStyle/>
          <a:p>
            <a:r>
              <a:rPr lang="es-ES" noProof="0" dirty="0" smtClean="0"/>
              <a:t>Incitativos: conferencias, con enfoque </a:t>
            </a:r>
            <a:r>
              <a:rPr lang="es-ES" i="1" noProof="0" dirty="0" err="1" smtClean="0"/>
              <a:t>One</a:t>
            </a:r>
            <a:r>
              <a:rPr lang="es-ES" i="1" noProof="0" dirty="0" smtClean="0"/>
              <a:t> </a:t>
            </a:r>
            <a:r>
              <a:rPr lang="es-ES" i="1" noProof="0" dirty="0" err="1" smtClean="0"/>
              <a:t>Health</a:t>
            </a:r>
            <a:endParaRPr lang="es-ES" i="1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 smtClean="0"/>
              <a:t>Conferencia interministerial anual</a:t>
            </a:r>
          </a:p>
          <a:p>
            <a:endParaRPr lang="es-ES" noProof="0" dirty="0" smtClean="0"/>
          </a:p>
          <a:p>
            <a:r>
              <a:rPr lang="es-ES" noProof="0" dirty="0" smtClean="0"/>
              <a:t>Conferencias regionales</a:t>
            </a:r>
            <a:endParaRPr lang="es-ES" noProof="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31" y="1410016"/>
            <a:ext cx="4585192" cy="306222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665631" y="1121053"/>
            <a:ext cx="339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/>
              <a:t>Conferencia interministerial </a:t>
            </a:r>
            <a:r>
              <a:rPr lang="fr-FR" b="1" i="1" dirty="0" smtClean="0"/>
              <a:t>2018</a:t>
            </a:r>
            <a:endParaRPr lang="fr-FR" b="1" i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82567" y="3622448"/>
            <a:ext cx="5117427" cy="3074421"/>
            <a:chOff x="82567" y="3622448"/>
            <a:chExt cx="5117427" cy="3074421"/>
          </a:xfrm>
        </p:grpSpPr>
        <p:pic>
          <p:nvPicPr>
            <p:cNvPr id="4" name="Picture 2" descr="http://draaf.auvergne-rhone-alpes.agriculture.gouv.fr/IMG/jpg/salle_cle062126-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62" y="4001294"/>
              <a:ext cx="4048125" cy="269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82567" y="3622448"/>
              <a:ext cx="5117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i="1" dirty="0" err="1"/>
                <a:t>Conferencia</a:t>
              </a:r>
              <a:r>
                <a:rPr lang="fr-FR" b="1" i="1" dirty="0"/>
                <a:t> </a:t>
              </a:r>
              <a:r>
                <a:rPr lang="fr-FR" b="1" i="1" dirty="0" err="1"/>
                <a:t>regional</a:t>
              </a:r>
              <a:r>
                <a:rPr lang="fr-FR" b="1" i="1" dirty="0"/>
                <a:t> Auvergne </a:t>
              </a:r>
              <a:r>
                <a:rPr lang="fr-FR" b="1" i="1" dirty="0" smtClean="0"/>
                <a:t>Rhône Alpes 2018</a:t>
              </a:r>
              <a:endParaRPr lang="fr-FR" b="1" i="1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4911050" y="4155043"/>
            <a:ext cx="4290099" cy="2702957"/>
            <a:chOff x="4987290" y="3843338"/>
            <a:chExt cx="4290099" cy="2702957"/>
          </a:xfrm>
        </p:grpSpPr>
        <p:pic>
          <p:nvPicPr>
            <p:cNvPr id="5" name="Picture 4" descr="http://draaf.pays-de-la-loire.agriculture.gouv.fr/IMG/png/13_cle041954-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291" y="3843338"/>
              <a:ext cx="4164013" cy="233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4987290" y="6176963"/>
              <a:ext cx="4290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i="1" dirty="0" err="1" smtClean="0"/>
                <a:t>Conferencia</a:t>
              </a:r>
              <a:r>
                <a:rPr lang="fr-FR" b="1" i="1" dirty="0" smtClean="0"/>
                <a:t> </a:t>
              </a:r>
              <a:r>
                <a:rPr lang="fr-FR" b="1" i="1" dirty="0" err="1" smtClean="0"/>
                <a:t>regional</a:t>
              </a:r>
              <a:r>
                <a:rPr lang="fr-FR" b="1" i="1" dirty="0" smtClean="0"/>
                <a:t> Pays de la Loire 2018</a:t>
              </a:r>
              <a:endParaRPr lang="fr-FR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5591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8684" y="507999"/>
            <a:ext cx="10085116" cy="1325563"/>
          </a:xfrm>
        </p:spPr>
        <p:txBody>
          <a:bodyPr/>
          <a:lstStyle/>
          <a:p>
            <a:r>
              <a:rPr lang="es-ES" dirty="0"/>
              <a:t>Incitativos: la red de referentes en antibioterapia</a:t>
            </a:r>
            <a:endParaRPr lang="es-E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1" indent="-457200">
              <a:defRPr/>
            </a:pPr>
            <a:endParaRPr lang="es-ES" sz="2000" noProof="0" dirty="0" smtClean="0"/>
          </a:p>
          <a:p>
            <a:pPr marL="400050" indent="-457200">
              <a:defRPr/>
            </a:pPr>
            <a:r>
              <a:rPr lang="es-ES" sz="2400" noProof="0" dirty="0" smtClean="0"/>
              <a:t>Balance positivo de la fase </a:t>
            </a:r>
            <a:r>
              <a:rPr lang="es-ES" sz="2400" noProof="0" dirty="0" smtClean="0"/>
              <a:t>experimental 2014-2018</a:t>
            </a:r>
            <a:endParaRPr lang="es-ES" sz="2400" noProof="0" dirty="0" smtClean="0"/>
          </a:p>
          <a:p>
            <a:pPr marL="0" indent="0">
              <a:buNone/>
              <a:defRPr/>
            </a:pPr>
            <a:endParaRPr lang="es-ES" sz="2400" noProof="0" dirty="0" smtClean="0"/>
          </a:p>
          <a:p>
            <a:pPr marL="400050" indent="-457200">
              <a:defRPr/>
            </a:pPr>
            <a:r>
              <a:rPr lang="es-ES" sz="2400" noProof="0" dirty="0" smtClean="0"/>
              <a:t>Red extendida a todo el territorio metropolitano</a:t>
            </a:r>
          </a:p>
          <a:p>
            <a:pPr marL="0" indent="0">
              <a:buNone/>
              <a:defRPr/>
            </a:pPr>
            <a:endParaRPr lang="es-ES" sz="2400" noProof="0" dirty="0" smtClean="0"/>
          </a:p>
          <a:p>
            <a:pPr marL="400050" indent="-457200">
              <a:defRPr/>
            </a:pPr>
            <a:r>
              <a:rPr lang="es-ES" sz="2400" noProof="0" dirty="0" smtClean="0"/>
              <a:t>Financiación </a:t>
            </a:r>
            <a:r>
              <a:rPr lang="es-ES" sz="2400" noProof="0" dirty="0" smtClean="0"/>
              <a:t>por el fondo </a:t>
            </a:r>
            <a:r>
              <a:rPr lang="es-ES" sz="2400" noProof="0" dirty="0" err="1" smtClean="0"/>
              <a:t>Ecoantibio</a:t>
            </a:r>
            <a:endParaRPr lang="es-ES" sz="2400" noProof="0" dirty="0" smtClean="0"/>
          </a:p>
          <a:p>
            <a:endParaRPr lang="es-ES" noProof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355" y="912488"/>
            <a:ext cx="2881195" cy="184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1268684" y="2798614"/>
            <a:ext cx="9240838" cy="3825875"/>
            <a:chOff x="962025" y="1725613"/>
            <a:chExt cx="9240838" cy="3825875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8163" y="3746500"/>
              <a:ext cx="1847850" cy="1804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638" y="1800225"/>
              <a:ext cx="2171700" cy="1352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86666">
              <a:off x="3492500" y="2208213"/>
              <a:ext cx="822325" cy="207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07337">
              <a:off x="6224588" y="2222500"/>
              <a:ext cx="822325" cy="207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425" y="3281363"/>
              <a:ext cx="3455988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20594">
              <a:off x="6271419" y="4345782"/>
              <a:ext cx="8286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2400" y="1725613"/>
              <a:ext cx="3508375" cy="2343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025" y="1800225"/>
              <a:ext cx="2925763" cy="2273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ZoneTexte 15"/>
            <p:cNvSpPr txBox="1">
              <a:spLocks noChangeArrowheads="1"/>
            </p:cNvSpPr>
            <p:nvPr/>
          </p:nvSpPr>
          <p:spPr bwMode="auto">
            <a:xfrm>
              <a:off x="1427163" y="3978275"/>
              <a:ext cx="2393950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s-ES" altLang="fr-FR" b="1" u="sng" dirty="0" smtClean="0">
                  <a:solidFill>
                    <a:schemeClr val="tx1"/>
                  </a:solidFill>
                </a:rPr>
                <a:t>Los 4 referentes</a:t>
              </a:r>
            </a:p>
            <a:p>
              <a:r>
                <a:rPr lang="es-ES" altLang="fr-FR" dirty="0" smtClean="0">
                  <a:solidFill>
                    <a:schemeClr val="tx1"/>
                  </a:solidFill>
                </a:rPr>
                <a:t>Especialidades: pequeños animales, ganado vacuno, caballos</a:t>
              </a:r>
              <a:endParaRPr lang="es-ES" altLang="fr-FR" dirty="0">
                <a:solidFill>
                  <a:schemeClr val="tx1"/>
                </a:solidFill>
              </a:endParaRPr>
            </a:p>
          </p:txBody>
        </p:sp>
        <p:sp>
          <p:nvSpPr>
            <p:cNvPr id="15" name="ZoneTexte 16"/>
            <p:cNvSpPr txBox="1">
              <a:spLocks noChangeArrowheads="1"/>
            </p:cNvSpPr>
            <p:nvPr/>
          </p:nvSpPr>
          <p:spPr bwMode="auto">
            <a:xfrm>
              <a:off x="7150100" y="4057650"/>
              <a:ext cx="3052763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 b="1" u="sng" dirty="0" smtClean="0"/>
                <a:t>4 </a:t>
              </a:r>
              <a:r>
                <a:rPr lang="es-ES" altLang="fr-FR" b="1" u="sng" dirty="0" err="1" smtClean="0"/>
                <a:t>expiertos</a:t>
              </a:r>
              <a:endParaRPr lang="es-ES" altLang="fr-FR" b="1" u="sng" dirty="0" smtClean="0">
                <a:solidFill>
                  <a:schemeClr val="tx1"/>
                </a:solidFill>
              </a:endParaRPr>
            </a:p>
            <a:p>
              <a:r>
                <a:rPr lang="es-ES" altLang="fr-FR" dirty="0" smtClean="0">
                  <a:solidFill>
                    <a:schemeClr val="tx1"/>
                  </a:solidFill>
                </a:rPr>
                <a:t>Especialidades:</a:t>
              </a:r>
            </a:p>
            <a:p>
              <a:r>
                <a:rPr lang="es-ES" altLang="fr-FR" dirty="0" smtClean="0"/>
                <a:t>Resistencia a los antibióticos</a:t>
              </a:r>
              <a:r>
                <a:rPr lang="es-ES" altLang="fr-FR" dirty="0" smtClean="0">
                  <a:solidFill>
                    <a:schemeClr val="tx1"/>
                  </a:solidFill>
                </a:rPr>
                <a:t>, farmacología, microbiología</a:t>
              </a:r>
              <a:endParaRPr lang="es-ES" altLang="fr-FR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411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smtClean="0"/>
              <a:t>Incitativos para ciencia</a:t>
            </a:r>
            <a:endParaRPr lang="es-E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noProof="0" dirty="0" smtClean="0"/>
              <a:t>Convocatoria de proyectos publicada cada año en el sitio internet del ministerio</a:t>
            </a:r>
          </a:p>
          <a:p>
            <a:endParaRPr lang="es-ES" noProof="0" dirty="0" smtClean="0"/>
          </a:p>
          <a:p>
            <a:r>
              <a:rPr lang="es-ES" noProof="0" dirty="0" smtClean="0"/>
              <a:t>2 millones de euros/año y 190 proyectos financiados o cofinanciados desde 2013 gracias a </a:t>
            </a:r>
            <a:r>
              <a:rPr lang="es-ES" dirty="0"/>
              <a:t>la </a:t>
            </a:r>
            <a:r>
              <a:rPr lang="es-ES" dirty="0" smtClean="0"/>
              <a:t>convocatoria </a:t>
            </a:r>
            <a:r>
              <a:rPr lang="es-ES" dirty="0"/>
              <a:t>de proyectos </a:t>
            </a:r>
            <a:r>
              <a:rPr lang="es-ES" dirty="0" err="1"/>
              <a:t>Ecoantibio</a:t>
            </a:r>
            <a:r>
              <a:rPr lang="es-ES" dirty="0"/>
              <a:t> </a:t>
            </a:r>
            <a:endParaRPr lang="es-ES" noProof="0" dirty="0" smtClean="0"/>
          </a:p>
          <a:p>
            <a:endParaRPr lang="es-ES" noProof="0" dirty="0" smtClean="0"/>
          </a:p>
          <a:p>
            <a:r>
              <a:rPr lang="es-ES" noProof="0" dirty="0" smtClean="0"/>
              <a:t>Cubre las </a:t>
            </a:r>
            <a:r>
              <a:rPr lang="es-ES" dirty="0" smtClean="0"/>
              <a:t>distintas medidas del plan </a:t>
            </a:r>
            <a:r>
              <a:rPr lang="es-ES" dirty="0" err="1" smtClean="0"/>
              <a:t>Ecoantibio</a:t>
            </a:r>
            <a:endParaRPr lang="es-ES" noProof="0" dirty="0" smtClean="0"/>
          </a:p>
          <a:p>
            <a:endParaRPr lang="es-ES" noProof="0" dirty="0" smtClean="0"/>
          </a:p>
          <a:p>
            <a:r>
              <a:rPr lang="es-ES" dirty="0"/>
              <a:t>Financiación</a:t>
            </a:r>
            <a:r>
              <a:rPr lang="es-ES" noProof="0" dirty="0" smtClean="0"/>
              <a:t> de proyectos de investigación y de proyectos de acción</a:t>
            </a:r>
          </a:p>
          <a:p>
            <a:pPr lvl="1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571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8684" y="365125"/>
            <a:ext cx="10732816" cy="1325563"/>
          </a:xfrm>
        </p:spPr>
        <p:txBody>
          <a:bodyPr>
            <a:normAutofit fontScale="90000"/>
          </a:bodyPr>
          <a:lstStyle/>
          <a:p>
            <a:r>
              <a:rPr lang="es-ES" dirty="0"/>
              <a:t>Incitativos para ciencia</a:t>
            </a:r>
            <a:r>
              <a:rPr lang="es-ES" noProof="0" dirty="0" smtClean="0"/>
              <a:t/>
            </a:r>
            <a:br>
              <a:rPr lang="es-ES" noProof="0" dirty="0" smtClean="0"/>
            </a:br>
            <a:r>
              <a:rPr lang="es-ES" noProof="0" dirty="0" smtClean="0"/>
              <a:t/>
            </a:r>
            <a:br>
              <a:rPr lang="es-ES" noProof="0" dirty="0" smtClean="0"/>
            </a:br>
            <a:r>
              <a:rPr lang="es-ES" sz="3600" i="1" noProof="0" dirty="0" smtClean="0">
                <a:solidFill>
                  <a:schemeClr val="accent1">
                    <a:lumMod val="50000"/>
                  </a:schemeClr>
                </a:solidFill>
              </a:rPr>
              <a:t>Ejemplos de proyectos de investigación/acción sobre prevención</a:t>
            </a:r>
            <a:endParaRPr lang="es-ES" sz="3600" i="1" noProof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8684" y="2138891"/>
            <a:ext cx="10085116" cy="4351338"/>
          </a:xfrm>
        </p:spPr>
        <p:txBody>
          <a:bodyPr>
            <a:normAutofit/>
          </a:bodyPr>
          <a:lstStyle/>
          <a:p>
            <a:r>
              <a:rPr lang="es-ES" noProof="0" dirty="0" smtClean="0"/>
              <a:t>Vacunación:</a:t>
            </a:r>
          </a:p>
          <a:p>
            <a:pPr lvl="1"/>
            <a:r>
              <a:rPr lang="es-ES" altLang="fr-FR" noProof="0" dirty="0" smtClean="0"/>
              <a:t>Análisis de los determinantes sociológicos y económicos para </a:t>
            </a:r>
            <a:r>
              <a:rPr lang="es-ES" altLang="fr-FR" dirty="0" smtClean="0"/>
              <a:t>vacunar con antelación el pastenco contra problemas respiratorios</a:t>
            </a:r>
            <a:endParaRPr lang="es-ES" altLang="fr-FR" noProof="0" dirty="0" smtClean="0"/>
          </a:p>
          <a:p>
            <a:pPr lvl="1"/>
            <a:endParaRPr lang="es-ES" noProof="0" dirty="0" smtClean="0"/>
          </a:p>
          <a:p>
            <a:pPr lvl="1"/>
            <a:endParaRPr lang="es-ES" noProof="0" dirty="0" smtClean="0"/>
          </a:p>
          <a:p>
            <a:r>
              <a:rPr lang="es-ES" noProof="0" dirty="0" smtClean="0"/>
              <a:t>Zootecnia:</a:t>
            </a:r>
          </a:p>
          <a:p>
            <a:pPr lvl="1"/>
            <a:r>
              <a:rPr lang="es-ES" noProof="0" dirty="0" smtClean="0"/>
              <a:t>Auditoria bioseguridad de los porcinos con fin de bajar el uso de antibióticos</a:t>
            </a:r>
          </a:p>
          <a:p>
            <a:pPr lvl="1"/>
            <a:r>
              <a:rPr lang="es-ES" noProof="0" dirty="0" smtClean="0"/>
              <a:t>Formalizar y difundir mensajes a propósito del vinculo entre edificio  y salud animal : alojamiento de los corderos</a:t>
            </a:r>
          </a:p>
          <a:p>
            <a:pPr lvl="1"/>
            <a:endParaRPr lang="es-ES" noProof="0" dirty="0" smtClean="0"/>
          </a:p>
          <a:p>
            <a:pPr lvl="1"/>
            <a:endParaRPr lang="es-ES" noProof="0" dirty="0" smtClean="0"/>
          </a:p>
          <a:p>
            <a:pPr lvl="1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645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Incitativos para ciencia</a:t>
            </a:r>
            <a:r>
              <a:rPr lang="es-ES" noProof="0" dirty="0" smtClean="0"/>
              <a:t/>
            </a:r>
            <a:br>
              <a:rPr lang="es-ES" noProof="0" dirty="0" smtClean="0"/>
            </a:br>
            <a:r>
              <a:rPr lang="es-ES" noProof="0" dirty="0" smtClean="0"/>
              <a:t/>
            </a:r>
            <a:br>
              <a:rPr lang="es-ES" noProof="0" dirty="0" smtClean="0"/>
            </a:br>
            <a:r>
              <a:rPr lang="es-ES" sz="3600" i="1" noProof="0" dirty="0" smtClean="0">
                <a:solidFill>
                  <a:schemeClr val="accent1">
                    <a:lumMod val="50000"/>
                  </a:schemeClr>
                </a:solidFill>
              </a:rPr>
              <a:t>Ejemplos de proyectos estudiando la resistencia</a:t>
            </a:r>
            <a:endParaRPr lang="es-ES" sz="3600" i="1" noProof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8684" y="2113491"/>
            <a:ext cx="10085116" cy="4351338"/>
          </a:xfrm>
        </p:spPr>
        <p:txBody>
          <a:bodyPr>
            <a:normAutofit/>
          </a:bodyPr>
          <a:lstStyle/>
          <a:p>
            <a:r>
              <a:rPr lang="es-ES" noProof="0" dirty="0" smtClean="0"/>
              <a:t>Técnicas de laboratorio:</a:t>
            </a:r>
          </a:p>
          <a:p>
            <a:pPr lvl="1"/>
            <a:r>
              <a:rPr lang="es-ES" noProof="0" dirty="0" smtClean="0"/>
              <a:t>DIAMIC : obtención y confrontación de datos de concentraciones mínimas inhibitorias y antibiogramas para bacterias patógenas veterinarias</a:t>
            </a:r>
          </a:p>
          <a:p>
            <a:pPr lvl="1"/>
            <a:endParaRPr lang="es-ES" noProof="0" dirty="0" smtClean="0"/>
          </a:p>
          <a:p>
            <a:r>
              <a:rPr lang="es-ES" noProof="0" dirty="0" smtClean="0"/>
              <a:t>Mecanismo de resistencia:</a:t>
            </a:r>
          </a:p>
          <a:p>
            <a:pPr lvl="1"/>
            <a:r>
              <a:rPr lang="es-ES" noProof="0" dirty="0" smtClean="0"/>
              <a:t>PLASMEQUI : Diseminación y persistencia de plásmidos de resistencia a las cefalosporinas de ultimas generaciones en caballo: impacto de los aditivos alimentarios </a:t>
            </a:r>
          </a:p>
          <a:p>
            <a:pPr lvl="1"/>
            <a:endParaRPr lang="es-ES" noProof="0" dirty="0" smtClean="0"/>
          </a:p>
          <a:p>
            <a:endParaRPr lang="es-ES" noProof="0" dirty="0" smtClean="0"/>
          </a:p>
          <a:p>
            <a:pPr lvl="1"/>
            <a:endParaRPr lang="es-ES" noProof="0" dirty="0" smtClean="0"/>
          </a:p>
          <a:p>
            <a:pPr lvl="1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089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8684" y="245465"/>
            <a:ext cx="10085116" cy="1325563"/>
          </a:xfrm>
        </p:spPr>
        <p:txBody>
          <a:bodyPr>
            <a:normAutofit fontScale="90000"/>
          </a:bodyPr>
          <a:lstStyle/>
          <a:p>
            <a:r>
              <a:rPr lang="es-ES" dirty="0"/>
              <a:t>Incitativos para ciencia</a:t>
            </a:r>
            <a:r>
              <a:rPr lang="es-ES" noProof="0" dirty="0" smtClean="0"/>
              <a:t/>
            </a:r>
            <a:br>
              <a:rPr lang="es-ES" noProof="0" dirty="0" smtClean="0"/>
            </a:br>
            <a:r>
              <a:rPr lang="es-ES" noProof="0" dirty="0" smtClean="0"/>
              <a:t/>
            </a:r>
            <a:br>
              <a:rPr lang="es-ES" noProof="0" dirty="0" smtClean="0"/>
            </a:br>
            <a:r>
              <a:rPr lang="es-ES" sz="3600" i="1" noProof="0" dirty="0" smtClean="0">
                <a:solidFill>
                  <a:schemeClr val="accent1">
                    <a:lumMod val="50000"/>
                  </a:schemeClr>
                </a:solidFill>
              </a:rPr>
              <a:t>Ejemplos de proyectos sobre la formación</a:t>
            </a:r>
            <a:endParaRPr lang="es-ES" sz="3600" i="1" noProof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8684" y="2180467"/>
            <a:ext cx="10085116" cy="4351338"/>
          </a:xfrm>
        </p:spPr>
        <p:txBody>
          <a:bodyPr>
            <a:normAutofit/>
          </a:bodyPr>
          <a:lstStyle/>
          <a:p>
            <a:r>
              <a:rPr lang="es-ES" noProof="0" dirty="0" smtClean="0"/>
              <a:t>Formación de los ganaderos:</a:t>
            </a:r>
          </a:p>
          <a:p>
            <a:pPr lvl="1"/>
            <a:r>
              <a:rPr lang="es-ES" noProof="0" dirty="0" smtClean="0"/>
              <a:t>Concepción y realización de 5 folletos pedagógicos para : gallinas, aves de caza, palmípedos grasos y conejos</a:t>
            </a:r>
          </a:p>
          <a:p>
            <a:endParaRPr lang="es-ES" noProof="0" dirty="0" smtClean="0"/>
          </a:p>
          <a:p>
            <a:r>
              <a:rPr lang="es-ES" noProof="0" dirty="0" smtClean="0"/>
              <a:t>Formación de los veterinarios:</a:t>
            </a:r>
          </a:p>
          <a:p>
            <a:pPr lvl="1"/>
            <a:r>
              <a:rPr lang="es-ES" noProof="0" dirty="0" smtClean="0"/>
              <a:t>Concepción de un modulo de formación, pequeños animales</a:t>
            </a:r>
          </a:p>
          <a:p>
            <a:endParaRPr lang="es-ES" noProof="0" dirty="0" smtClean="0"/>
          </a:p>
          <a:p>
            <a:r>
              <a:rPr lang="es-ES" noProof="0" dirty="0" smtClean="0"/>
              <a:t>Proyecto de investigación/ acción para la formación de los jóvenes: e Bug</a:t>
            </a:r>
          </a:p>
        </p:txBody>
      </p:sp>
      <p:grpSp>
        <p:nvGrpSpPr>
          <p:cNvPr id="6" name="Groupe 5"/>
          <p:cNvGrpSpPr>
            <a:grpSpLocks/>
          </p:cNvGrpSpPr>
          <p:nvPr/>
        </p:nvGrpSpPr>
        <p:grpSpPr bwMode="auto">
          <a:xfrm rot="-1051585">
            <a:off x="10100731" y="1103840"/>
            <a:ext cx="1782683" cy="1664775"/>
            <a:chOff x="357839" y="1823244"/>
            <a:chExt cx="3778818" cy="3330447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64"/>
            <a:stretch>
              <a:fillRect/>
            </a:stretch>
          </p:blipFill>
          <p:spPr bwMode="auto">
            <a:xfrm>
              <a:off x="357839" y="1823244"/>
              <a:ext cx="2213680" cy="2753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7558">
              <a:off x="1233805" y="1913680"/>
              <a:ext cx="2141638" cy="2741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78203">
              <a:off x="1908906" y="2136928"/>
              <a:ext cx="2086212" cy="2869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88"/>
            <a:stretch>
              <a:fillRect/>
            </a:stretch>
          </p:blipFill>
          <p:spPr bwMode="auto">
            <a:xfrm rot="2669538">
              <a:off x="2026731" y="2344990"/>
              <a:ext cx="2109926" cy="2808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1482" y="1614307"/>
            <a:ext cx="88392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4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Incitativos: alternativas a los antibióticos</a:t>
            </a:r>
            <a:endParaRPr lang="es-E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8684" y="1690688"/>
            <a:ext cx="10363022" cy="4738128"/>
          </a:xfrm>
        </p:spPr>
        <p:txBody>
          <a:bodyPr>
            <a:normAutofit fontScale="77500" lnSpcReduction="20000"/>
          </a:bodyPr>
          <a:lstStyle/>
          <a:p>
            <a:r>
              <a:rPr lang="es-ES" noProof="0" dirty="0" smtClean="0"/>
              <a:t>El contexto de los productos alternativos (a base de plantas, fagos, etc.): </a:t>
            </a:r>
          </a:p>
          <a:p>
            <a:pPr lvl="1"/>
            <a:r>
              <a:rPr lang="es-ES" noProof="0" dirty="0" smtClean="0"/>
              <a:t>Se necesitan datos respeto a su eficacidad, inocuidad y que no favorecen</a:t>
            </a:r>
            <a:r>
              <a:rPr lang="es-ES" dirty="0" smtClean="0"/>
              <a:t> ni causan resistencias</a:t>
            </a:r>
            <a:r>
              <a:rPr lang="es-ES" noProof="0" dirty="0" smtClean="0"/>
              <a:t>;</a:t>
            </a:r>
          </a:p>
          <a:p>
            <a:pPr lvl="1"/>
            <a:r>
              <a:rPr lang="es-ES" noProof="0" dirty="0" smtClean="0"/>
              <a:t>Se necesita un marco normativo adecuado, en acuerdo con el cuadro </a:t>
            </a:r>
            <a:r>
              <a:rPr lang="es-ES" noProof="0" dirty="0" smtClean="0"/>
              <a:t>comunitario</a:t>
            </a:r>
          </a:p>
          <a:p>
            <a:pPr marL="457200" lvl="1" indent="0">
              <a:buNone/>
            </a:pPr>
            <a:endParaRPr lang="es-ES" noProof="0" dirty="0" smtClean="0"/>
          </a:p>
          <a:p>
            <a:r>
              <a:rPr lang="es-ES" noProof="0" dirty="0" smtClean="0"/>
              <a:t>Acción de la autoridad competente:</a:t>
            </a:r>
          </a:p>
          <a:p>
            <a:pPr lvl="1"/>
            <a:r>
              <a:rPr lang="es-ES" noProof="0" dirty="0" smtClean="0"/>
              <a:t>Consulta de ANSES, febrero 2018</a:t>
            </a:r>
          </a:p>
          <a:p>
            <a:pPr lvl="1"/>
            <a:r>
              <a:rPr lang="es-ES" noProof="0" dirty="0" smtClean="0"/>
              <a:t>Agencia nacional del medicamento veterinario (ANMV) : menos documentos exigidos para autorización de comercialización, tasa dividida por 3</a:t>
            </a:r>
          </a:p>
          <a:p>
            <a:pPr lvl="1"/>
            <a:r>
              <a:rPr lang="es-ES" noProof="0" dirty="0" smtClean="0"/>
              <a:t>DGAL: buscó soluciones al nivel europeo, convocatoria de proyectos </a:t>
            </a:r>
            <a:r>
              <a:rPr lang="es-ES" noProof="0" dirty="0" err="1" smtClean="0"/>
              <a:t>Ecoantibio</a:t>
            </a:r>
            <a:endParaRPr lang="es-ES" noProof="0" dirty="0" smtClean="0"/>
          </a:p>
          <a:p>
            <a:pPr lvl="1"/>
            <a:r>
              <a:rPr lang="es-ES" noProof="0" dirty="0" smtClean="0"/>
              <a:t>DGER: diploma inter escuela de fitoterapia</a:t>
            </a:r>
          </a:p>
          <a:p>
            <a:pPr lvl="1"/>
            <a:r>
              <a:rPr lang="es-ES" noProof="0" dirty="0" smtClean="0"/>
              <a:t>Vigilancia de las ofertas de formación y de las alegaciones terapéuticas</a:t>
            </a:r>
          </a:p>
          <a:p>
            <a:pPr lvl="1"/>
            <a:endParaRPr lang="es-ES" noProof="0" dirty="0" smtClean="0"/>
          </a:p>
          <a:p>
            <a:r>
              <a:rPr lang="es-ES" noProof="0" dirty="0" smtClean="0"/>
              <a:t>Ejemplos de proyectos financiados por la convocatoria de proyectos </a:t>
            </a:r>
            <a:r>
              <a:rPr lang="es-ES" noProof="0" dirty="0" err="1" smtClean="0"/>
              <a:t>Ecoantibio</a:t>
            </a:r>
            <a:r>
              <a:rPr lang="es-ES" noProof="0" dirty="0" smtClean="0"/>
              <a:t>:</a:t>
            </a:r>
          </a:p>
          <a:p>
            <a:pPr lvl="1"/>
            <a:r>
              <a:rPr lang="es-ES" altLang="fr-FR" noProof="0" dirty="0" smtClean="0"/>
              <a:t>Alter </a:t>
            </a:r>
            <a:r>
              <a:rPr lang="es-ES" altLang="fr-FR" noProof="0" dirty="0" err="1" smtClean="0"/>
              <a:t>for</a:t>
            </a:r>
            <a:r>
              <a:rPr lang="es-ES" altLang="fr-FR" noProof="0" dirty="0" smtClean="0"/>
              <a:t> </a:t>
            </a:r>
            <a:r>
              <a:rPr lang="es-ES" altLang="fr-FR" noProof="0" dirty="0" err="1" smtClean="0"/>
              <a:t>fish</a:t>
            </a:r>
            <a:r>
              <a:rPr lang="es-ES" altLang="fr-FR" noProof="0" dirty="0" smtClean="0"/>
              <a:t> (A2F) : eficacidad e inocuidad de los productos alternativos a los antibióticos para peces de cría</a:t>
            </a:r>
          </a:p>
          <a:p>
            <a:pPr lvl="1"/>
            <a:r>
              <a:rPr lang="es-ES" noProof="0" dirty="0" smtClean="0"/>
              <a:t>Evaluación de una espacialidad a base de aceites esenciales contra </a:t>
            </a:r>
            <a:r>
              <a:rPr lang="es-ES" dirty="0" smtClean="0"/>
              <a:t>dolor de patas de coneja</a:t>
            </a:r>
            <a:r>
              <a:rPr lang="es-ES" noProof="0" dirty="0" smtClean="0"/>
              <a:t> y reducir el uso de antibióticos</a:t>
            </a:r>
          </a:p>
          <a:p>
            <a:pPr lvl="1"/>
            <a:endParaRPr lang="es-ES" noProof="0" dirty="0" smtClean="0"/>
          </a:p>
          <a:p>
            <a:endParaRPr lang="es-ES" noProof="0" dirty="0" smtClean="0"/>
          </a:p>
          <a:p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7496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Acciones del ministerio: comunicación de las autoridades francesas en el UE</a:t>
            </a:r>
            <a:endParaRPr lang="es-E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39" y="1825626"/>
            <a:ext cx="9644010" cy="4351338"/>
          </a:xfrm>
        </p:spPr>
        <p:txBody>
          <a:bodyPr/>
          <a:lstStyle/>
          <a:p>
            <a:r>
              <a:rPr lang="es-ES" noProof="0" dirty="0" smtClean="0"/>
              <a:t>Comunicación de las posiciones francesas durante las negociaciones de los </a:t>
            </a:r>
            <a:r>
              <a:rPr lang="es-ES" dirty="0" smtClean="0"/>
              <a:t>reglamentos sobre medicamentos veterinarias y pienso medicamentoso</a:t>
            </a:r>
            <a:endParaRPr lang="es-ES" noProof="0" dirty="0" smtClean="0"/>
          </a:p>
          <a:p>
            <a:endParaRPr lang="es-ES" noProof="0" dirty="0" smtClean="0"/>
          </a:p>
          <a:p>
            <a:r>
              <a:rPr lang="es-ES" noProof="0" dirty="0" smtClean="0"/>
              <a:t>Presentación de los progresos de Francia durante la red </a:t>
            </a:r>
            <a:r>
              <a:rPr lang="es-ES" i="1" noProof="0" dirty="0" err="1" smtClean="0"/>
              <a:t>One</a:t>
            </a:r>
            <a:r>
              <a:rPr lang="es-ES" i="1" noProof="0" dirty="0" smtClean="0"/>
              <a:t> </a:t>
            </a:r>
            <a:r>
              <a:rPr lang="es-ES" i="1" noProof="0" dirty="0" err="1" smtClean="0"/>
              <a:t>Health</a:t>
            </a:r>
            <a:r>
              <a:rPr lang="es-ES" i="1" noProof="0" dirty="0" smtClean="0"/>
              <a:t> </a:t>
            </a:r>
            <a:r>
              <a:rPr lang="es-ES" noProof="0" dirty="0" smtClean="0"/>
              <a:t>AMR de la Comisión europea, durante sesiones de formación (BTSF)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28365" y="1897496"/>
            <a:ext cx="3978319" cy="22391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81" y="4492172"/>
            <a:ext cx="3154438" cy="236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smtClean="0"/>
              <a:t>Resistencia a los antibióticos (RA)</a:t>
            </a:r>
            <a:endParaRPr lang="es-E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8684" y="1543050"/>
            <a:ext cx="6694868" cy="4633913"/>
          </a:xfrm>
        </p:spPr>
        <p:txBody>
          <a:bodyPr>
            <a:normAutofit fontScale="70000" lnSpcReduction="20000"/>
          </a:bodyPr>
          <a:lstStyle/>
          <a:p>
            <a:r>
              <a:rPr lang="es-ES" noProof="0" dirty="0" smtClean="0"/>
              <a:t>Según el informe del ECDC (nov. 2018):</a:t>
            </a:r>
          </a:p>
          <a:p>
            <a:pPr lvl="1"/>
            <a:r>
              <a:rPr lang="es-ES" noProof="0" dirty="0" smtClean="0"/>
              <a:t>más de 5500 fallecimientos cada año en Francia</a:t>
            </a:r>
          </a:p>
          <a:p>
            <a:pPr lvl="1"/>
            <a:r>
              <a:rPr lang="es-ES" noProof="0" dirty="0" smtClean="0"/>
              <a:t>33 000 fallecimientos </a:t>
            </a:r>
            <a:r>
              <a:rPr lang="es-ES" dirty="0"/>
              <a:t>cada año </a:t>
            </a:r>
            <a:r>
              <a:rPr lang="es-ES" noProof="0" dirty="0" smtClean="0"/>
              <a:t>en Europa</a:t>
            </a:r>
          </a:p>
          <a:p>
            <a:pPr marL="0" indent="0">
              <a:buNone/>
            </a:pPr>
            <a:endParaRPr lang="es-ES" noProof="0" dirty="0" smtClean="0"/>
          </a:p>
          <a:p>
            <a:r>
              <a:rPr lang="es-ES" noProof="0" dirty="0" smtClean="0"/>
              <a:t>En 2050: 1 fallecimiento cada 3 segundos (informe O’Neill)</a:t>
            </a:r>
          </a:p>
          <a:p>
            <a:pPr marL="0" indent="0">
              <a:buNone/>
            </a:pPr>
            <a:endParaRPr lang="es-ES" noProof="0" dirty="0" smtClean="0"/>
          </a:p>
          <a:p>
            <a:r>
              <a:rPr lang="es-ES" noProof="0" dirty="0" smtClean="0"/>
              <a:t>Cada utilización de antibiótico puede causar resistencia: bacterias del tracto digestivo de todos los animales (también la piel, aparato respiratorio) y del medio ambiente</a:t>
            </a:r>
          </a:p>
          <a:p>
            <a:pPr marL="0" indent="0">
              <a:buNone/>
            </a:pPr>
            <a:endParaRPr lang="es-ES" noProof="0" dirty="0" smtClean="0"/>
          </a:p>
          <a:p>
            <a:r>
              <a:rPr lang="es-ES" noProof="0" dirty="0" smtClean="0"/>
              <a:t>Las bacterias resistentes viajan por todas partes</a:t>
            </a:r>
          </a:p>
          <a:p>
            <a:pPr marL="0" indent="0">
              <a:buNone/>
            </a:pPr>
            <a:endParaRPr lang="es-ES" noProof="0" dirty="0" smtClean="0"/>
          </a:p>
          <a:p>
            <a:r>
              <a:rPr lang="es-ES" noProof="0" dirty="0" smtClean="0"/>
              <a:t>Una única solución: reducir radicalmente el uso de antibióticos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7698335" y="1354064"/>
            <a:ext cx="4215779" cy="5363937"/>
            <a:chOff x="8948484" y="1582643"/>
            <a:chExt cx="3258022" cy="4048532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53448" y="1582643"/>
              <a:ext cx="2848095" cy="3752321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8948484" y="5305955"/>
              <a:ext cx="3258022" cy="325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/>
                <a:t>Captura de pantalla hecha el 27/02/2019 </a:t>
              </a:r>
              <a:r>
                <a:rPr lang="fr-FR" sz="1100" dirty="0" smtClean="0"/>
                <a:t>en</a:t>
              </a:r>
              <a:endParaRPr lang="fr-FR" sz="1100" dirty="0"/>
            </a:p>
            <a:p>
              <a:r>
                <a:rPr lang="fr-FR" sz="1100" dirty="0" smtClean="0"/>
                <a:t>de https</a:t>
              </a:r>
              <a:r>
                <a:rPr lang="fr-FR" sz="1100" dirty="0" smtClean="0"/>
                <a:t>://antibiotic.ecdc.europa.eu/en/patient-stories</a:t>
              </a:r>
              <a:endParaRPr lang="fr-F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943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Acciones del ministerio : </a:t>
            </a:r>
            <a:r>
              <a:rPr lang="es-ES" noProof="0" dirty="0" smtClean="0"/>
              <a:t>comunicación </a:t>
            </a:r>
            <a:r>
              <a:rPr lang="es-ES" dirty="0" smtClean="0"/>
              <a:t>de las </a:t>
            </a:r>
            <a:r>
              <a:rPr lang="es-ES" dirty="0"/>
              <a:t>autoridades francesas </a:t>
            </a:r>
            <a:r>
              <a:rPr lang="es-ES" dirty="0" smtClean="0"/>
              <a:t>en el mundo</a:t>
            </a:r>
            <a:endParaRPr lang="es-E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 smtClean="0"/>
              <a:t>Elaboración de las posiciones francesas sobre AMR en el contexto del G20 (grupos salud, agricultura), del G7, del Codex, de la OIE, de la FAO, y también formación con veterinarios de terceros países, etc.</a:t>
            </a:r>
            <a:endParaRPr lang="es-ES" noProof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363" y="3303358"/>
            <a:ext cx="3229613" cy="24222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0" y="3588806"/>
            <a:ext cx="3780430" cy="21264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60" y="3890810"/>
            <a:ext cx="4227963" cy="281864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1045" y="5715298"/>
            <a:ext cx="417621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i="1" dirty="0" smtClean="0"/>
              <a:t>Delegación francesa en frente del poster </a:t>
            </a:r>
            <a:r>
              <a:rPr lang="es-ES" i="1" dirty="0" err="1" smtClean="0"/>
              <a:t>Ecoantibio</a:t>
            </a:r>
            <a:r>
              <a:rPr lang="es-ES" i="1" dirty="0" smtClean="0"/>
              <a:t>, Conferencia mundial sobre AMR de la OIE, Marrakech, 29-31 oct. 2019</a:t>
            </a:r>
            <a:endParaRPr lang="es-ES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4285744" y="3478696"/>
            <a:ext cx="417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Spring</a:t>
            </a:r>
            <a:r>
              <a:rPr lang="fr-FR" i="1" dirty="0" smtClean="0"/>
              <a:t> course ENSV, mars 2018.</a:t>
            </a:r>
            <a:endParaRPr lang="fr-FR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8778363" y="5860505"/>
            <a:ext cx="32933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i="1" dirty="0" err="1" smtClean="0"/>
              <a:t>Task</a:t>
            </a:r>
            <a:r>
              <a:rPr lang="es-ES" i="1" dirty="0" smtClean="0"/>
              <a:t> </a:t>
            </a:r>
            <a:r>
              <a:rPr lang="es-ES" i="1" dirty="0" err="1" smtClean="0"/>
              <a:t>Force</a:t>
            </a:r>
            <a:r>
              <a:rPr lang="es-ES" i="1" dirty="0" smtClean="0"/>
              <a:t> AMR del Codex en </a:t>
            </a:r>
            <a:r>
              <a:rPr lang="es-ES" i="1" dirty="0" err="1" smtClean="0"/>
              <a:t>Busan</a:t>
            </a:r>
            <a:r>
              <a:rPr lang="es-ES" i="1" dirty="0" smtClean="0"/>
              <a:t>, Corea del Sur, </a:t>
            </a:r>
            <a:r>
              <a:rPr lang="es-ES" i="1" dirty="0" smtClean="0"/>
              <a:t>dic</a:t>
            </a:r>
            <a:r>
              <a:rPr lang="es-ES" i="1" dirty="0" smtClean="0"/>
              <a:t>. 2018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170614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smtClean="0"/>
              <a:t>Conclusión</a:t>
            </a:r>
            <a:endParaRPr lang="es-E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8684" y="1566317"/>
            <a:ext cx="10085116" cy="4351338"/>
          </a:xfrm>
        </p:spPr>
        <p:txBody>
          <a:bodyPr/>
          <a:lstStyle/>
          <a:p>
            <a:r>
              <a:rPr lang="es-ES" dirty="0" smtClean="0"/>
              <a:t>El</a:t>
            </a:r>
            <a:r>
              <a:rPr lang="es-ES" noProof="0" dirty="0" smtClean="0"/>
              <a:t> plan </a:t>
            </a:r>
            <a:r>
              <a:rPr lang="es-ES" noProof="0" dirty="0" err="1" smtClean="0"/>
              <a:t>Ecoantibio</a:t>
            </a:r>
            <a:r>
              <a:rPr lang="es-ES" noProof="0" dirty="0" smtClean="0"/>
              <a:t> 1 ha sido un éxito gracias al compromiso de todos, en particular de la pareja veterinario -ganadero</a:t>
            </a:r>
          </a:p>
          <a:p>
            <a:r>
              <a:rPr lang="es-ES" noProof="0" dirty="0" smtClean="0"/>
              <a:t>El número de acciones conducidas </a:t>
            </a:r>
            <a:r>
              <a:rPr lang="es-ES" dirty="0" smtClean="0"/>
              <a:t>sobre temas muy diferentes es importante</a:t>
            </a:r>
            <a:endParaRPr lang="es-ES" noProof="0" dirty="0" smtClean="0"/>
          </a:p>
          <a:p>
            <a:r>
              <a:rPr lang="es-ES" noProof="0" dirty="0" smtClean="0"/>
              <a:t>El plan </a:t>
            </a:r>
            <a:r>
              <a:rPr lang="es-ES" noProof="0" dirty="0" err="1" smtClean="0"/>
              <a:t>Ecoantibio</a:t>
            </a:r>
            <a:r>
              <a:rPr lang="es-ES" noProof="0" dirty="0" smtClean="0"/>
              <a:t> 2 tiene que perpetuar los cambios </a:t>
            </a:r>
            <a:r>
              <a:rPr lang="es-ES" noProof="0" smtClean="0"/>
              <a:t>de prácticas </a:t>
            </a:r>
            <a:r>
              <a:rPr lang="es-ES" noProof="0" dirty="0" smtClean="0"/>
              <a:t>para reducir el uso inadecuado de antibióticos</a:t>
            </a:r>
            <a:endParaRPr lang="es-ES" noProof="0" dirty="0"/>
          </a:p>
        </p:txBody>
      </p:sp>
      <p:pic>
        <p:nvPicPr>
          <p:cNvPr id="4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374" y="4503638"/>
            <a:ext cx="3583735" cy="201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" y="4164398"/>
            <a:ext cx="2889548" cy="269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smtClean="0"/>
              <a:t>El plan </a:t>
            </a:r>
            <a:r>
              <a:rPr lang="es-ES" noProof="0" dirty="0" err="1" smtClean="0"/>
              <a:t>Ecoantibio</a:t>
            </a:r>
            <a:r>
              <a:rPr lang="es-ES" noProof="0" dirty="0" smtClean="0"/>
              <a:t> lucha contra RA en medicina veterinaria</a:t>
            </a:r>
            <a:endParaRPr lang="es-E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noProof="0" dirty="0" smtClean="0"/>
              <a:t>2 planes sucesivos con semejante construcción: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noProof="0" dirty="0" smtClean="0"/>
              <a:t> </a:t>
            </a:r>
            <a:r>
              <a:rPr lang="es-ES" noProof="0" dirty="0" err="1" smtClean="0"/>
              <a:t>Ecoantibio</a:t>
            </a:r>
            <a:r>
              <a:rPr lang="es-ES" noProof="0" dirty="0" smtClean="0"/>
              <a:t> 1 (2012 – 2016)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noProof="0" dirty="0" smtClean="0"/>
              <a:t>Medidas obligatorias fuertes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noProof="0" dirty="0" smtClean="0"/>
              <a:t>Objetivos cuantitativos ambiciosos: </a:t>
            </a:r>
          </a:p>
          <a:p>
            <a:pPr lvl="3"/>
            <a:r>
              <a:rPr lang="es-ES" noProof="0" dirty="0" smtClean="0"/>
              <a:t>Reducir la exposición de los animales a los antibióticos de 25% en 5 años, </a:t>
            </a:r>
          </a:p>
          <a:p>
            <a:pPr lvl="3"/>
            <a:r>
              <a:rPr lang="es-ES" noProof="0" dirty="0"/>
              <a:t>Reducir la exposición </a:t>
            </a:r>
            <a:r>
              <a:rPr lang="es-ES" noProof="0" dirty="0" smtClean="0"/>
              <a:t>a </a:t>
            </a:r>
            <a:r>
              <a:rPr lang="es-ES" noProof="0" dirty="0"/>
              <a:t>los antibióticos </a:t>
            </a:r>
            <a:r>
              <a:rPr lang="es-ES" noProof="0" dirty="0" smtClean="0"/>
              <a:t>críticos de 25% en </a:t>
            </a:r>
            <a:r>
              <a:rPr lang="es-ES" dirty="0"/>
              <a:t>3 años </a:t>
            </a:r>
            <a:r>
              <a:rPr lang="es-ES" noProof="0" dirty="0" smtClean="0"/>
              <a:t>(objetivos de la ley por el futuro de alimentación, agricultura y bosque)</a:t>
            </a:r>
          </a:p>
          <a:p>
            <a:pPr marL="1371600" lvl="3" indent="0">
              <a:buNone/>
            </a:pPr>
            <a:endParaRPr lang="es-ES" noProof="0" dirty="0" smtClean="0"/>
          </a:p>
          <a:p>
            <a:pPr lvl="1">
              <a:buFont typeface="Wingdings" panose="05000000000000000000" pitchFamily="2" charset="2"/>
              <a:buChar char="v"/>
            </a:pPr>
            <a:endParaRPr lang="es-ES" noProof="0" dirty="0"/>
          </a:p>
        </p:txBody>
      </p:sp>
      <p:pic>
        <p:nvPicPr>
          <p:cNvPr id="4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783" y="4001294"/>
            <a:ext cx="1937800" cy="275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21" y="4282072"/>
            <a:ext cx="1831446" cy="257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smtClean="0"/>
              <a:t>El plan </a:t>
            </a:r>
            <a:r>
              <a:rPr lang="es-ES" noProof="0" dirty="0" err="1" smtClean="0"/>
              <a:t>Ecoantibio</a:t>
            </a:r>
            <a:r>
              <a:rPr lang="es-ES" noProof="0" dirty="0" smtClean="0"/>
              <a:t> lucha contra RA en medicina veterinaria</a:t>
            </a:r>
            <a:endParaRPr lang="es-E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noProof="0" dirty="0" smtClean="0"/>
              <a:t>2 planes sucesivos: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noProof="0" dirty="0" smtClean="0"/>
              <a:t> </a:t>
            </a:r>
            <a:r>
              <a:rPr lang="es-ES" noProof="0" dirty="0" err="1" smtClean="0"/>
              <a:t>Ecoantibio</a:t>
            </a:r>
            <a:r>
              <a:rPr lang="es-ES" noProof="0" dirty="0" smtClean="0"/>
              <a:t> 2 (2017 – 2021)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noProof="0" dirty="0" smtClean="0"/>
              <a:t>Seguir con el dinamismo y confirmar los buenos resultados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s-ES" noProof="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s-ES" noProof="0" dirty="0" smtClean="0"/>
              <a:t>Mas incentivos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s-ES" noProof="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s-ES" noProof="0" dirty="0" smtClean="0"/>
              <a:t>Dimensión </a:t>
            </a:r>
            <a:r>
              <a:rPr lang="es-ES" i="1" noProof="0" dirty="0" err="1" smtClean="0"/>
              <a:t>One</a:t>
            </a:r>
            <a:r>
              <a:rPr lang="es-ES" i="1" noProof="0" dirty="0" smtClean="0"/>
              <a:t> </a:t>
            </a:r>
            <a:r>
              <a:rPr lang="es-ES" i="1" noProof="0" dirty="0" err="1" smtClean="0"/>
              <a:t>Health</a:t>
            </a:r>
            <a:r>
              <a:rPr lang="es-ES" noProof="0" dirty="0" smtClean="0"/>
              <a:t>: </a:t>
            </a:r>
            <a:r>
              <a:rPr lang="es-ES" noProof="0" dirty="0" err="1" smtClean="0"/>
              <a:t>Ecoantibio</a:t>
            </a:r>
            <a:r>
              <a:rPr lang="es-ES" noProof="0" dirty="0" smtClean="0"/>
              <a:t> forma parte de la hoja de ruta interministerial de lucha contra resistencia a los antibióticos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s-ES" noProof="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s-ES" noProof="0" dirty="0" smtClean="0"/>
              <a:t>Objetivos cuantitativos</a:t>
            </a:r>
            <a:r>
              <a:rPr lang="es-ES" b="1" noProof="0" dirty="0" smtClean="0"/>
              <a:t> </a:t>
            </a:r>
            <a:r>
              <a:rPr lang="es-ES" noProof="0" dirty="0" smtClean="0"/>
              <a:t>:</a:t>
            </a:r>
          </a:p>
          <a:p>
            <a:pPr lvl="3"/>
            <a:r>
              <a:rPr lang="es-ES" noProof="0" dirty="0" smtClean="0"/>
              <a:t>Reducir de 50% en </a:t>
            </a:r>
            <a:r>
              <a:rPr lang="es-ES" dirty="0"/>
              <a:t>5 años </a:t>
            </a:r>
            <a:r>
              <a:rPr lang="es-ES" noProof="0" dirty="0" smtClean="0"/>
              <a:t>la exposición a </a:t>
            </a:r>
            <a:r>
              <a:rPr lang="es-ES" noProof="0" dirty="0" err="1" smtClean="0"/>
              <a:t>colistina</a:t>
            </a:r>
            <a:r>
              <a:rPr lang="es-ES" noProof="0" dirty="0" smtClean="0"/>
              <a:t> en ganado vacuno, porcino y aves</a:t>
            </a:r>
          </a:p>
          <a:p>
            <a:pPr lvl="3"/>
            <a:r>
              <a:rPr lang="es-ES" noProof="0" dirty="0" smtClean="0"/>
              <a:t>Notar tendencia bajista en todos los indicadores de resistencia</a:t>
            </a:r>
          </a:p>
          <a:p>
            <a:endParaRPr lang="es-ES" noProof="0" dirty="0"/>
          </a:p>
        </p:txBody>
      </p:sp>
      <p:pic>
        <p:nvPicPr>
          <p:cNvPr id="4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1" y="2666999"/>
            <a:ext cx="1738803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680" y="245661"/>
            <a:ext cx="2691855" cy="369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75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plan </a:t>
            </a:r>
            <a:r>
              <a:rPr lang="es-ES" dirty="0" err="1"/>
              <a:t>Ecoantibio</a:t>
            </a:r>
            <a:r>
              <a:rPr lang="es-ES" dirty="0"/>
              <a:t> lucha contra RA en medicina veterinaria</a:t>
            </a:r>
            <a:endParaRPr lang="es-E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 smtClean="0"/>
              <a:t>Los planes han sido </a:t>
            </a:r>
            <a:r>
              <a:rPr lang="es-ES" noProof="0" dirty="0" err="1" smtClean="0"/>
              <a:t>co</a:t>
            </a:r>
            <a:r>
              <a:rPr lang="es-ES" noProof="0" dirty="0" smtClean="0"/>
              <a:t>-construidos con todos los depositarios, y luego </a:t>
            </a:r>
            <a:r>
              <a:rPr lang="es-ES" noProof="0" dirty="0" err="1" smtClean="0"/>
              <a:t>co</a:t>
            </a:r>
            <a:r>
              <a:rPr lang="es-ES" noProof="0" dirty="0" smtClean="0"/>
              <a:t>-animados</a:t>
            </a:r>
            <a:endParaRPr lang="es-ES" noProof="0" dirty="0"/>
          </a:p>
        </p:txBody>
      </p:sp>
      <p:pic>
        <p:nvPicPr>
          <p:cNvPr id="4" name="Image 17" descr="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465" y="3238209"/>
            <a:ext cx="960546" cy="79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34" y="3807338"/>
            <a:ext cx="14954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279" y="4072696"/>
            <a:ext cx="1734128" cy="80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104" y="3980479"/>
            <a:ext cx="1569720" cy="131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558" y="3174586"/>
            <a:ext cx="1997009" cy="103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11" y="3559638"/>
            <a:ext cx="1756635" cy="72008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5403" y="5153662"/>
            <a:ext cx="1489893" cy="49469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2583" y="5031451"/>
            <a:ext cx="1624067" cy="56713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3163" y="2906057"/>
            <a:ext cx="1265205" cy="64681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29541" y="5088043"/>
            <a:ext cx="1400175" cy="762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7567" y="5229524"/>
            <a:ext cx="1150215" cy="71176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61810" y="2742270"/>
            <a:ext cx="1496937" cy="62248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8646" y="3336396"/>
            <a:ext cx="1645620" cy="44834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16477" y="4110986"/>
            <a:ext cx="1019175" cy="79057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25012" y="4474323"/>
            <a:ext cx="1880163" cy="55943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5300" y="4445214"/>
            <a:ext cx="1857375" cy="60007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12446" y="5813015"/>
            <a:ext cx="887564" cy="558553"/>
          </a:xfrm>
          <a:prstGeom prst="rect">
            <a:avLst/>
          </a:prstGeom>
        </p:spPr>
      </p:pic>
      <p:sp>
        <p:nvSpPr>
          <p:cNvPr id="23" name="AutoShape 2" descr="Résultat de recherche d'images pour &quot;sngtv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51677" y="4474323"/>
            <a:ext cx="1356742" cy="51350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08997" y="6062136"/>
            <a:ext cx="1351602" cy="55780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19478" y="2786184"/>
            <a:ext cx="850842" cy="110042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702364" y="5676190"/>
            <a:ext cx="1533525" cy="885825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652" y="5153662"/>
            <a:ext cx="901839" cy="121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508163" y="3377840"/>
            <a:ext cx="1272303" cy="116881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381" y="5908203"/>
            <a:ext cx="2005483" cy="94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362" y="3673998"/>
            <a:ext cx="2315638" cy="318400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smtClean="0"/>
              <a:t>Vigilancia del uso de antibióticos : un instrumento de dirección del plan</a:t>
            </a:r>
            <a:endParaRPr lang="es-E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70834" y="1941923"/>
            <a:ext cx="6764866" cy="462653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s-ES" sz="2000" noProof="0" dirty="0" smtClean="0">
                <a:latin typeface="Calibri" panose="020F0502020204030204" pitchFamily="34" charset="0"/>
              </a:rPr>
              <a:t>Vigilancia del uso de antibióticos y de la resistencia a los antibióticos es fundamental:</a:t>
            </a:r>
          </a:p>
          <a:p>
            <a:pPr marL="857250" lvl="1" indent="-457200">
              <a:lnSpc>
                <a:spcPct val="100000"/>
              </a:lnSpc>
              <a:defRPr/>
            </a:pPr>
            <a:r>
              <a:rPr lang="es-ES" sz="1700" noProof="0" dirty="0" smtClean="0">
                <a:latin typeface="Calibri" panose="020F0502020204030204" pitchFamily="34" charset="0"/>
              </a:rPr>
              <a:t>Vigilancia de las ventas de antibióticos desde 1999 por la </a:t>
            </a:r>
            <a:r>
              <a:rPr lang="es-ES" sz="1800" noProof="0" dirty="0"/>
              <a:t>A</a:t>
            </a:r>
            <a:r>
              <a:rPr lang="es-ES" sz="1800" dirty="0" err="1" smtClean="0"/>
              <a:t>gencia</a:t>
            </a:r>
            <a:r>
              <a:rPr lang="es-ES" sz="1800" dirty="0" smtClean="0"/>
              <a:t> </a:t>
            </a:r>
            <a:r>
              <a:rPr lang="es-ES" sz="1800" dirty="0"/>
              <a:t>nacional de seguridad sanitaria, de la alimentación, del medio ambiente y del trabajo </a:t>
            </a:r>
            <a:r>
              <a:rPr lang="es-ES" sz="1800" dirty="0" smtClean="0"/>
              <a:t>(ANSES)</a:t>
            </a:r>
            <a:r>
              <a:rPr lang="es-ES" sz="1700" noProof="0" dirty="0" smtClean="0">
                <a:latin typeface="Calibri" panose="020F0502020204030204" pitchFamily="34" charset="0"/>
              </a:rPr>
              <a:t>: permite calcular el ALEA (</a:t>
            </a:r>
            <a:r>
              <a:rPr lang="es-ES" sz="1700" i="1" noProof="0" dirty="0" smtClean="0">
                <a:latin typeface="Calibri" panose="020F0502020204030204" pitchFamily="34" charset="0"/>
              </a:rPr>
              <a:t>animal </a:t>
            </a:r>
            <a:r>
              <a:rPr lang="es-ES" sz="1700" i="1" noProof="0" dirty="0" err="1" smtClean="0">
                <a:latin typeface="Calibri" panose="020F0502020204030204" pitchFamily="34" charset="0"/>
              </a:rPr>
              <a:t>level</a:t>
            </a:r>
            <a:r>
              <a:rPr lang="es-ES" sz="1700" i="1" noProof="0" dirty="0" smtClean="0">
                <a:latin typeface="Calibri" panose="020F0502020204030204" pitchFamily="34" charset="0"/>
              </a:rPr>
              <a:t> of </a:t>
            </a:r>
            <a:r>
              <a:rPr lang="es-ES" sz="1700" i="1" noProof="0" dirty="0" err="1" smtClean="0">
                <a:latin typeface="Calibri" panose="020F0502020204030204" pitchFamily="34" charset="0"/>
              </a:rPr>
              <a:t>exposure</a:t>
            </a:r>
            <a:r>
              <a:rPr lang="es-ES" sz="1700" i="1" noProof="0" dirty="0" smtClean="0">
                <a:latin typeface="Calibri" panose="020F0502020204030204" pitchFamily="34" charset="0"/>
              </a:rPr>
              <a:t> to </a:t>
            </a:r>
            <a:r>
              <a:rPr lang="es-ES" sz="1700" i="1" noProof="0" dirty="0" err="1" smtClean="0">
                <a:latin typeface="Calibri" panose="020F0502020204030204" pitchFamily="34" charset="0"/>
              </a:rPr>
              <a:t>antibiotics</a:t>
            </a:r>
            <a:r>
              <a:rPr lang="es-ES" sz="1700" noProof="0" dirty="0" smtClean="0">
                <a:latin typeface="Calibri" panose="020F0502020204030204" pitchFamily="34" charset="0"/>
              </a:rPr>
              <a:t>)</a:t>
            </a:r>
          </a:p>
          <a:p>
            <a:pPr marL="857250" lvl="1" indent="-457200">
              <a:lnSpc>
                <a:spcPct val="100000"/>
              </a:lnSpc>
              <a:defRPr/>
            </a:pPr>
            <a:r>
              <a:rPr lang="es-ES" sz="1700" noProof="0" dirty="0" smtClean="0">
                <a:latin typeface="Calibri" panose="020F0502020204030204" pitchFamily="34" charset="0"/>
              </a:rPr>
              <a:t>Permite evaluar la eficacidad de las acciones del plan</a:t>
            </a:r>
          </a:p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" sz="1600" b="1" noProof="0" dirty="0" smtClean="0">
              <a:solidFill>
                <a:srgbClr val="000000"/>
              </a:solidFill>
              <a:latin typeface="Arial" pitchFamily="34"/>
              <a:ea typeface="SimSun" pitchFamily="34"/>
              <a:cs typeface="SimSun" pitchFamily="34"/>
            </a:endParaRPr>
          </a:p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" sz="1600" b="1" noProof="0" dirty="0" smtClean="0">
              <a:solidFill>
                <a:srgbClr val="000000"/>
              </a:solidFill>
              <a:latin typeface="Arial" pitchFamily="34"/>
              <a:ea typeface="SimSun" pitchFamily="34"/>
              <a:cs typeface="SimSun" pitchFamily="34"/>
            </a:endParaRPr>
          </a:p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" sz="1600" b="1" noProof="0" dirty="0" smtClean="0">
              <a:solidFill>
                <a:srgbClr val="000000"/>
              </a:solidFill>
              <a:latin typeface="Arial" pitchFamily="34"/>
              <a:ea typeface="SimSun" pitchFamily="34"/>
              <a:cs typeface="SimSun" pitchFamily="34"/>
            </a:endParaRPr>
          </a:p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" sz="1600" b="1" noProof="0" dirty="0" smtClean="0">
              <a:solidFill>
                <a:srgbClr val="000000"/>
              </a:solidFill>
              <a:latin typeface="Arial" pitchFamily="34"/>
              <a:ea typeface="SimSun" pitchFamily="34"/>
              <a:cs typeface="SimSun" pitchFamily="34"/>
            </a:endParaRPr>
          </a:p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1600" b="1" noProof="0" dirty="0" smtClean="0">
                <a:solidFill>
                  <a:srgbClr val="000000"/>
                </a:solidFill>
                <a:latin typeface="Arial" pitchFamily="34"/>
                <a:ea typeface="SimSun" pitchFamily="34"/>
                <a:cs typeface="SimSun" pitchFamily="34"/>
              </a:rPr>
              <a:t>Diminución del ALEA de antibióticos críticos </a:t>
            </a:r>
          </a:p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1600" b="1" noProof="0" dirty="0" smtClean="0">
                <a:solidFill>
                  <a:srgbClr val="000000"/>
                </a:solidFill>
                <a:latin typeface="Arial" pitchFamily="34"/>
                <a:ea typeface="SimSun" pitchFamily="34"/>
                <a:cs typeface="SimSun" pitchFamily="34"/>
              </a:rPr>
              <a:t>en 2017 :</a:t>
            </a:r>
          </a:p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" sz="1600" noProof="0" dirty="0" smtClean="0">
              <a:solidFill>
                <a:srgbClr val="000000"/>
              </a:solidFill>
              <a:latin typeface="Arial" pitchFamily="34"/>
              <a:ea typeface="SimSun" pitchFamily="34"/>
              <a:cs typeface="SimSun" pitchFamily="34"/>
            </a:endParaRPr>
          </a:p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itchFamily="34"/>
              <a:buChar char="-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1600" noProof="0" dirty="0" smtClean="0">
                <a:solidFill>
                  <a:srgbClr val="000000"/>
                </a:solidFill>
                <a:latin typeface="Arial" pitchFamily="34"/>
                <a:ea typeface="SimSun" pitchFamily="34"/>
                <a:cs typeface="SimSun" pitchFamily="34"/>
              </a:rPr>
              <a:t> 87,8% </a:t>
            </a:r>
            <a:r>
              <a:rPr lang="es-ES" sz="1600" noProof="0" dirty="0" err="1" smtClean="0">
                <a:solidFill>
                  <a:srgbClr val="000000"/>
                </a:solidFill>
                <a:latin typeface="Arial" pitchFamily="34"/>
                <a:ea typeface="SimSun" pitchFamily="34"/>
                <a:cs typeface="SimSun" pitchFamily="34"/>
              </a:rPr>
              <a:t>fluoroquinolonas</a:t>
            </a:r>
            <a:r>
              <a:rPr lang="es-ES" sz="1600" noProof="0" dirty="0" smtClean="0">
                <a:solidFill>
                  <a:srgbClr val="000000"/>
                </a:solidFill>
                <a:latin typeface="Arial" pitchFamily="34"/>
                <a:ea typeface="SimSun" pitchFamily="34"/>
                <a:cs typeface="SimSun" pitchFamily="34"/>
              </a:rPr>
              <a:t> </a:t>
            </a:r>
            <a:r>
              <a:rPr lang="es-ES" sz="1400" noProof="0" dirty="0" smtClean="0">
                <a:solidFill>
                  <a:srgbClr val="000000"/>
                </a:solidFill>
                <a:latin typeface="Arial" pitchFamily="34"/>
                <a:ea typeface="SimSun" pitchFamily="34"/>
                <a:cs typeface="SimSun" pitchFamily="34"/>
              </a:rPr>
              <a:t> vs. 2013</a:t>
            </a:r>
          </a:p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itchFamily="34"/>
              <a:buChar char="-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" sz="1400" noProof="0" dirty="0" smtClean="0">
              <a:solidFill>
                <a:srgbClr val="000000"/>
              </a:solidFill>
              <a:latin typeface="Arial" pitchFamily="34"/>
              <a:ea typeface="SimSun" pitchFamily="34"/>
              <a:cs typeface="SimSun" pitchFamily="34"/>
            </a:endParaRPr>
          </a:p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itchFamily="34"/>
              <a:buChar char="-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1600" noProof="0" dirty="0" smtClean="0">
                <a:solidFill>
                  <a:srgbClr val="000000"/>
                </a:solidFill>
                <a:latin typeface="Arial" pitchFamily="34"/>
                <a:ea typeface="SimSun" pitchFamily="34"/>
                <a:cs typeface="SimSun" pitchFamily="34"/>
              </a:rPr>
              <a:t> 94,2 % C3/C4G vs.</a:t>
            </a:r>
            <a:r>
              <a:rPr lang="es-ES" sz="1400" noProof="0" dirty="0" smtClean="0">
                <a:solidFill>
                  <a:srgbClr val="000000"/>
                </a:solidFill>
                <a:latin typeface="Arial" pitchFamily="34"/>
                <a:ea typeface="SimSun" pitchFamily="34"/>
                <a:cs typeface="SimSun" pitchFamily="34"/>
              </a:rPr>
              <a:t> 2013</a:t>
            </a:r>
          </a:p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itchFamily="34"/>
              <a:buChar char="-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" sz="1400" noProof="0" dirty="0" smtClean="0">
              <a:solidFill>
                <a:srgbClr val="000000"/>
              </a:solidFill>
              <a:latin typeface="Arial" pitchFamily="34"/>
              <a:ea typeface="SimSun" pitchFamily="34"/>
              <a:cs typeface="SimSun" pitchFamily="34"/>
            </a:endParaRPr>
          </a:p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itchFamily="34"/>
              <a:buChar char="-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1600" noProof="0" dirty="0" smtClean="0">
                <a:solidFill>
                  <a:srgbClr val="000000"/>
                </a:solidFill>
                <a:latin typeface="Arial" pitchFamily="34"/>
                <a:ea typeface="SimSun" pitchFamily="34"/>
                <a:cs typeface="SimSun" pitchFamily="34"/>
              </a:rPr>
              <a:t> 61,1% </a:t>
            </a:r>
            <a:r>
              <a:rPr lang="es-ES" sz="1600" noProof="0" dirty="0" err="1" smtClean="0">
                <a:solidFill>
                  <a:srgbClr val="000000"/>
                </a:solidFill>
                <a:latin typeface="Arial" pitchFamily="34"/>
                <a:ea typeface="SimSun" pitchFamily="34"/>
                <a:cs typeface="SimSun" pitchFamily="34"/>
              </a:rPr>
              <a:t>colistina</a:t>
            </a:r>
            <a:r>
              <a:rPr lang="es-ES" sz="1600" noProof="0" dirty="0" smtClean="0">
                <a:solidFill>
                  <a:srgbClr val="000000"/>
                </a:solidFill>
                <a:latin typeface="Arial" pitchFamily="34"/>
                <a:ea typeface="SimSun" pitchFamily="34"/>
                <a:cs typeface="SimSun" pitchFamily="34"/>
              </a:rPr>
              <a:t> vs.</a:t>
            </a:r>
            <a:r>
              <a:rPr lang="es-ES" sz="1400" noProof="0" dirty="0" smtClean="0">
                <a:solidFill>
                  <a:srgbClr val="000000"/>
                </a:solidFill>
                <a:latin typeface="Arial" pitchFamily="34"/>
                <a:ea typeface="SimSun" pitchFamily="34"/>
                <a:cs typeface="SimSun" pitchFamily="34"/>
              </a:rPr>
              <a:t> 2011</a:t>
            </a:r>
          </a:p>
          <a:p>
            <a:pPr marL="857250" lvl="1" indent="-457200">
              <a:lnSpc>
                <a:spcPct val="100000"/>
              </a:lnSpc>
              <a:defRPr/>
            </a:pPr>
            <a:endParaRPr lang="es-ES" sz="1700" noProof="0" dirty="0" smtClean="0">
              <a:latin typeface="Calibri" panose="020F0502020204030204" pitchFamily="34" charset="0"/>
            </a:endParaRPr>
          </a:p>
          <a:p>
            <a:endParaRPr lang="es-ES" noProof="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311918" y="1941923"/>
            <a:ext cx="4597677" cy="3651250"/>
            <a:chOff x="380067" y="1550433"/>
            <a:chExt cx="4597677" cy="3651250"/>
          </a:xfrm>
        </p:grpSpPr>
        <p:grpSp>
          <p:nvGrpSpPr>
            <p:cNvPr id="4" name="Groupe 11"/>
            <p:cNvGrpSpPr>
              <a:grpSpLocks/>
            </p:cNvGrpSpPr>
            <p:nvPr/>
          </p:nvGrpSpPr>
          <p:grpSpPr bwMode="auto">
            <a:xfrm>
              <a:off x="1484313" y="1550433"/>
              <a:ext cx="1551322" cy="879475"/>
              <a:chOff x="7692484" y="995708"/>
              <a:chExt cx="1551322" cy="879747"/>
            </a:xfrm>
          </p:grpSpPr>
          <p:sp>
            <p:nvSpPr>
              <p:cNvPr id="5" name="ZoneTexte 19"/>
              <p:cNvSpPr txBox="1"/>
              <p:nvPr/>
            </p:nvSpPr>
            <p:spPr>
              <a:xfrm>
                <a:off x="7692484" y="995708"/>
                <a:ext cx="1551322" cy="37425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wrap="none" compatLnSpc="0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fr-FR" b="1" dirty="0" smtClean="0">
                    <a:solidFill>
                      <a:srgbClr val="FF0000"/>
                    </a:solidFill>
                    <a:latin typeface="Calibri" pitchFamily="18"/>
                    <a:ea typeface="Microsoft YaHei" pitchFamily="2"/>
                    <a:cs typeface="Mangal" pitchFamily="2"/>
                  </a:rPr>
                  <a:t>ECOANTIBIO 1</a:t>
                </a:r>
                <a:endParaRPr lang="fr-FR" b="1" dirty="0">
                  <a:solidFill>
                    <a:srgbClr val="FF0000"/>
                  </a:solidFill>
                  <a:latin typeface="Calibri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6" name="Forme libre 5"/>
              <p:cNvSpPr/>
              <p:nvPr/>
            </p:nvSpPr>
            <p:spPr>
              <a:xfrm rot="10379134">
                <a:off x="8732296" y="1364122"/>
                <a:ext cx="46038" cy="51133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" h="1115" fill="none">
                    <a:moveTo>
                      <a:pt x="10" y="0"/>
                    </a:moveTo>
                    <a:lnTo>
                      <a:pt x="0" y="1115"/>
                    </a:lnTo>
                  </a:path>
                </a:pathLst>
              </a:custGeom>
              <a:noFill/>
              <a:ln w="38160" cap="flat">
                <a:solidFill>
                  <a:srgbClr val="FF0000"/>
                </a:solidFill>
                <a:prstDash val="solid"/>
                <a:miter/>
                <a:headEnd type="arrow"/>
              </a:ln>
            </p:spPr>
            <p:txBody>
              <a:bodyPr lIns="108720" tIns="63720" rIns="108720" bIns="63720" anchor="ctr" compatLnSpc="0"/>
              <a:lstStyle/>
              <a:p>
                <a:pPr eaLnBrk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fr-FR">
                  <a:latin typeface="Liberation Sans" pitchFamily="18"/>
                  <a:ea typeface="Microsoft YaHei" pitchFamily="2"/>
                  <a:cs typeface="Mangal" pitchFamily="2"/>
                </a:endParaRPr>
              </a:p>
            </p:txBody>
          </p:sp>
        </p:grpSp>
        <p:sp>
          <p:nvSpPr>
            <p:cNvPr id="7" name="ZoneTexte 6"/>
            <p:cNvSpPr txBox="1"/>
            <p:nvPr/>
          </p:nvSpPr>
          <p:spPr>
            <a:xfrm>
              <a:off x="881063" y="4392058"/>
              <a:ext cx="3595687" cy="355600"/>
            </a:xfrm>
            <a:prstGeom prst="rect">
              <a:avLst/>
            </a:prstGeom>
            <a:solidFill>
              <a:srgbClr val="FFFFFF"/>
            </a:solidFill>
            <a:ln cap="flat">
              <a:noFill/>
            </a:ln>
          </p:spPr>
          <p:txBody>
            <a:bodyPr lIns="90000" tIns="45000" rIns="90000" bIns="45000" compatLnSpc="0">
              <a:spAutoFit/>
            </a:bodyPr>
            <a:lstStyle/>
            <a:p>
              <a:pPr eaLnBrk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s-ES" b="1" dirty="0" smtClean="0">
                  <a:solidFill>
                    <a:schemeClr val="tx1"/>
                  </a:solidFill>
                  <a:latin typeface="Liberation Sans" pitchFamily="18"/>
                  <a:ea typeface="Microsoft YaHei" pitchFamily="2"/>
                  <a:cs typeface="Mangal" pitchFamily="2"/>
                </a:rPr>
                <a:t>-38,9 % en 6 años (2012-2017)</a:t>
              </a:r>
              <a:endParaRPr lang="es-ES" b="1" dirty="0">
                <a:solidFill>
                  <a:schemeClr val="tx1"/>
                </a:solidFill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  <p:graphicFrame>
          <p:nvGraphicFramePr>
            <p:cNvPr id="8" name="Graphique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10398574"/>
                </p:ext>
              </p:extLst>
            </p:nvPr>
          </p:nvGraphicFramePr>
          <p:xfrm>
            <a:off x="380067" y="1917834"/>
            <a:ext cx="4597677" cy="32838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1793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0866" y="400615"/>
            <a:ext cx="10085116" cy="1325563"/>
          </a:xfrm>
        </p:spPr>
        <p:txBody>
          <a:bodyPr>
            <a:noAutofit/>
          </a:bodyPr>
          <a:lstStyle/>
          <a:p>
            <a:r>
              <a:rPr lang="es-ES" sz="2800" noProof="0" dirty="0" smtClean="0"/>
              <a:t>Vigilancia de la resistencia: dos instrumentos complementarios existan</a:t>
            </a:r>
            <a:r>
              <a:rPr lang="es-ES" sz="2400" noProof="0" dirty="0" smtClean="0"/>
              <a:t/>
            </a:r>
            <a:br>
              <a:rPr lang="es-ES" sz="2400" noProof="0" dirty="0" smtClean="0"/>
            </a:br>
            <a:r>
              <a:rPr lang="es-ES" sz="2400" noProof="0" dirty="0" smtClean="0"/>
              <a:t/>
            </a:r>
            <a:br>
              <a:rPr lang="es-ES" sz="2400" noProof="0" dirty="0" smtClean="0"/>
            </a:br>
            <a:r>
              <a:rPr lang="es-ES" sz="2400" i="1" noProof="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s-ES" sz="2400" i="1" dirty="0" err="1" smtClean="0">
                <a:solidFill>
                  <a:schemeClr val="accent1">
                    <a:lumMod val="50000"/>
                  </a:schemeClr>
                </a:solidFill>
              </a:rPr>
              <a:t>eguimiento</a:t>
            </a:r>
            <a:r>
              <a:rPr lang="es-ES" sz="24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400" i="1" dirty="0">
                <a:solidFill>
                  <a:schemeClr val="accent1">
                    <a:lumMod val="50000"/>
                  </a:schemeClr>
                </a:solidFill>
              </a:rPr>
              <a:t>y la notificación de la resistencia de las bacterias </a:t>
            </a:r>
            <a:r>
              <a:rPr lang="es-ES" sz="2400" i="1" dirty="0" err="1">
                <a:solidFill>
                  <a:schemeClr val="accent1">
                    <a:lumMod val="50000"/>
                  </a:schemeClr>
                </a:solidFill>
              </a:rPr>
              <a:t>zoonóticas</a:t>
            </a:r>
            <a:r>
              <a:rPr lang="es-ES" sz="2400" i="1" dirty="0">
                <a:solidFill>
                  <a:schemeClr val="accent1">
                    <a:lumMod val="50000"/>
                  </a:schemeClr>
                </a:solidFill>
              </a:rPr>
              <a:t> y comensales a los antibióticos </a:t>
            </a:r>
            <a:r>
              <a:rPr lang="es-ES" sz="2400" i="1" noProof="0" dirty="0" smtClean="0">
                <a:solidFill>
                  <a:schemeClr val="accent1">
                    <a:lumMod val="50000"/>
                  </a:schemeClr>
                </a:solidFill>
              </a:rPr>
              <a:t>en ganado vacuno, porcino y aves en el matadero y en distribución (Decisión UE 2013/652)</a:t>
            </a:r>
            <a:endParaRPr lang="es-ES" sz="2400" i="1" noProof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ZoneTexte 15"/>
          <p:cNvSpPr txBox="1"/>
          <p:nvPr/>
        </p:nvSpPr>
        <p:spPr>
          <a:xfrm>
            <a:off x="2745342" y="5954640"/>
            <a:ext cx="65887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Sensibilidad a los antibióticos </a:t>
            </a:r>
            <a:r>
              <a:rPr lang="es-E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E. </a:t>
            </a:r>
            <a:r>
              <a:rPr lang="es-ES" b="1" i="1" dirty="0" err="1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coli</a:t>
            </a:r>
            <a:r>
              <a:rPr lang="es-E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indicatrices</a:t>
            </a:r>
            <a:r>
              <a:rPr lang="es-ES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/</a:t>
            </a:r>
            <a:r>
              <a:rPr lang="es-ES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caeca</a:t>
            </a:r>
            <a:endParaRPr lang="es-ES" b="1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350" b="1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350" b="1" u="sng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Evolución</a:t>
            </a:r>
            <a:r>
              <a:rPr lang="fr-FR" sz="1350" b="1" u="sng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 con el </a:t>
            </a:r>
            <a:r>
              <a:rPr lang="fr-FR" sz="1350" b="1" u="sng" dirty="0" err="1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tiempo</a:t>
            </a:r>
            <a:r>
              <a:rPr lang="fr-FR" sz="1350" b="1" u="sng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fr-FR" sz="135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(</a:t>
            </a:r>
            <a:r>
              <a:rPr lang="fr-FR" sz="1350" b="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2015-2017</a:t>
            </a:r>
            <a:r>
              <a:rPr lang="fr-FR" sz="135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)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8830" y="2004771"/>
            <a:ext cx="861756" cy="75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926084"/>
              </p:ext>
            </p:extLst>
          </p:nvPr>
        </p:nvGraphicFramePr>
        <p:xfrm>
          <a:off x="3796715" y="2663247"/>
          <a:ext cx="4485986" cy="3463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69333" y="2170738"/>
            <a:ext cx="28278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Bacterias seguidas: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/>
              <a:t>Salmonella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err="1" smtClean="0"/>
              <a:t>Campylobacter</a:t>
            </a:r>
            <a:r>
              <a:rPr lang="es-ES" dirty="0" smtClean="0"/>
              <a:t> </a:t>
            </a:r>
            <a:r>
              <a:rPr lang="es-ES" dirty="0" err="1" smtClean="0"/>
              <a:t>jejuni</a:t>
            </a: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/>
              <a:t>E. </a:t>
            </a:r>
            <a:r>
              <a:rPr lang="es-ES" dirty="0" err="1" smtClean="0"/>
              <a:t>Coli</a:t>
            </a:r>
            <a:r>
              <a:rPr lang="es-ES" dirty="0" smtClean="0"/>
              <a:t> </a:t>
            </a:r>
            <a:r>
              <a:rPr lang="es-ES" dirty="0" err="1" smtClean="0"/>
              <a:t>indicatrices</a:t>
            </a: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/>
              <a:t>E. </a:t>
            </a:r>
            <a:r>
              <a:rPr lang="es-ES" dirty="0" err="1" smtClean="0"/>
              <a:t>Coli</a:t>
            </a:r>
            <a:r>
              <a:rPr lang="es-ES" dirty="0" smtClean="0"/>
              <a:t> BLSE, </a:t>
            </a:r>
            <a:r>
              <a:rPr lang="es-ES" dirty="0" err="1" smtClean="0"/>
              <a:t>AmpC</a:t>
            </a:r>
            <a:r>
              <a:rPr lang="es-ES" dirty="0" smtClean="0"/>
              <a:t> </a:t>
            </a:r>
            <a:r>
              <a:rPr lang="es-ES" dirty="0" err="1" smtClean="0"/>
              <a:t>carbapénémases</a:t>
            </a: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/>
              <a:t>Años pares: pollos y pavos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/>
              <a:t>Años impares: ganado vacuno &lt; 1 año y porcinos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52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8684" y="230188"/>
            <a:ext cx="10085116" cy="1325563"/>
          </a:xfrm>
        </p:spPr>
        <p:txBody>
          <a:bodyPr>
            <a:noAutofit/>
          </a:bodyPr>
          <a:lstStyle/>
          <a:p>
            <a:r>
              <a:rPr lang="es-ES" sz="2800" dirty="0"/>
              <a:t>Vigilancia de la resistencia: dos instrumentos complementarios existan</a:t>
            </a:r>
            <a:r>
              <a:rPr lang="es-ES" sz="2800" noProof="0" dirty="0" smtClean="0"/>
              <a:t/>
            </a:r>
            <a:br>
              <a:rPr lang="es-ES" sz="2800" noProof="0" dirty="0" smtClean="0"/>
            </a:br>
            <a:r>
              <a:rPr lang="es-ES" sz="2800" noProof="0" dirty="0" smtClean="0"/>
              <a:t/>
            </a:r>
            <a:br>
              <a:rPr lang="es-ES" sz="2800" noProof="0" dirty="0" smtClean="0"/>
            </a:br>
            <a:r>
              <a:rPr lang="es-ES" sz="2400" i="1" noProof="0" dirty="0" smtClean="0">
                <a:solidFill>
                  <a:schemeClr val="accent1">
                    <a:lumMod val="50000"/>
                  </a:schemeClr>
                </a:solidFill>
              </a:rPr>
              <a:t>2. El </a:t>
            </a:r>
            <a:r>
              <a:rPr lang="es-ES" altLang="fr-FR" sz="2400" i="1" noProof="0" dirty="0" err="1" smtClean="0">
                <a:solidFill>
                  <a:schemeClr val="accent1">
                    <a:lumMod val="50000"/>
                  </a:schemeClr>
                </a:solidFill>
              </a:rPr>
              <a:t>Résapath</a:t>
            </a:r>
            <a:r>
              <a:rPr lang="es-ES" altLang="fr-FR" sz="2400" i="1" noProof="0" dirty="0" smtClean="0">
                <a:solidFill>
                  <a:schemeClr val="accent1">
                    <a:lumMod val="50000"/>
                  </a:schemeClr>
                </a:solidFill>
              </a:rPr>
              <a:t> del ANSES</a:t>
            </a:r>
            <a:endParaRPr lang="es-ES" sz="2400" i="1" noProof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593" y="1506803"/>
            <a:ext cx="7670984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462" y="819151"/>
            <a:ext cx="3981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040466" y="612801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fr-FR" b="1" dirty="0" smtClean="0"/>
              <a:t>Resistencia a las </a:t>
            </a:r>
            <a:r>
              <a:rPr lang="es-ES" altLang="fr-FR" b="1" dirty="0" err="1" smtClean="0"/>
              <a:t>fluoroquinolonas</a:t>
            </a:r>
            <a:r>
              <a:rPr lang="es-ES" altLang="fr-FR" b="1" dirty="0" smtClean="0"/>
              <a:t> en E. </a:t>
            </a:r>
            <a:r>
              <a:rPr lang="es-ES" altLang="fr-FR" b="1" dirty="0" err="1" smtClean="0"/>
              <a:t>coli</a:t>
            </a:r>
            <a:r>
              <a:rPr lang="es-ES" altLang="fr-FR" b="1" dirty="0" smtClean="0"/>
              <a:t>, en distintas especies, en 2017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7930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smtClean="0"/>
              <a:t>Medidas obligatorias: ejemplos</a:t>
            </a:r>
            <a:endParaRPr lang="es-E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Times New Roman" panose="02020603050405020304" pitchFamily="18" charset="0"/>
              <a:buAutoNum type="arabicParenR"/>
            </a:pPr>
            <a:r>
              <a:rPr lang="es-ES" altLang="fr-FR" sz="2000" b="1" noProof="0" dirty="0" smtClean="0">
                <a:latin typeface="Calibri" panose="020F0502020204030204" pitchFamily="34" charset="0"/>
              </a:rPr>
              <a:t>Decreto restringido el uso des antibióticos </a:t>
            </a:r>
            <a:r>
              <a:rPr lang="es-ES" altLang="fr-FR" sz="2000" b="1" noProof="0" dirty="0" smtClean="0">
                <a:latin typeface="Calibri" panose="020F0502020204030204" pitchFamily="34" charset="0"/>
              </a:rPr>
              <a:t>críticos</a:t>
            </a:r>
            <a:endParaRPr lang="es-ES" sz="2000" b="1" noProof="0" dirty="0" smtClean="0"/>
          </a:p>
          <a:p>
            <a:pPr marL="0" indent="0">
              <a:buNone/>
              <a:defRPr/>
            </a:pPr>
            <a:r>
              <a:rPr lang="es-ES" altLang="fr-FR" sz="2000" dirty="0">
                <a:latin typeface="Calibri" panose="020F0502020204030204" pitchFamily="34" charset="0"/>
              </a:rPr>
              <a:t>Objetivo: evitar el uso de antibióticos críticos cuando es posible utilizar otras substancias, preservando los antibióticos para el uso medicinal.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s-ES" altLang="fr-FR" sz="2000" dirty="0">
                <a:latin typeface="Calibri" panose="020F0502020204030204" pitchFamily="34" charset="0"/>
              </a:rPr>
              <a:t>Medidas Obligatorias:</a:t>
            </a:r>
          </a:p>
          <a:p>
            <a:pPr lvl="1">
              <a:defRPr/>
            </a:pPr>
            <a:r>
              <a:rPr lang="es-ES" altLang="fr-FR" sz="1700" dirty="0">
                <a:latin typeface="Calibri" panose="020F0502020204030204" pitchFamily="34" charset="0"/>
              </a:rPr>
              <a:t>Prohibir el uso preventivo de los antibióticos críticos </a:t>
            </a:r>
          </a:p>
          <a:p>
            <a:pPr lvl="1">
              <a:defRPr/>
            </a:pPr>
            <a:r>
              <a:rPr lang="es-ES" altLang="fr-FR" sz="1700" dirty="0">
                <a:latin typeface="Calibri" panose="020F0502020204030204" pitchFamily="34" charset="0"/>
              </a:rPr>
              <a:t>El uso curativo o </a:t>
            </a:r>
            <a:r>
              <a:rPr lang="es-ES" altLang="fr-FR" sz="1700" dirty="0" err="1" smtClean="0">
                <a:latin typeface="Calibri" panose="020F0502020204030204" pitchFamily="34" charset="0"/>
              </a:rPr>
              <a:t>metafil</a:t>
            </a:r>
            <a:r>
              <a:rPr lang="es-ES" altLang="fr-FR" sz="1800" dirty="0" err="1">
                <a:latin typeface="Calibri" panose="020F0502020204030204" pitchFamily="34" charset="0"/>
              </a:rPr>
              <a:t>á</a:t>
            </a:r>
            <a:r>
              <a:rPr lang="es-ES" altLang="fr-FR" sz="1700" dirty="0" err="1" smtClean="0">
                <a:latin typeface="Calibri" panose="020F0502020204030204" pitchFamily="34" charset="0"/>
              </a:rPr>
              <a:t>ctico</a:t>
            </a:r>
            <a:r>
              <a:rPr lang="es-ES" altLang="fr-FR" sz="1700" dirty="0" smtClean="0">
                <a:latin typeface="Calibri" panose="020F0502020204030204" pitchFamily="34" charset="0"/>
              </a:rPr>
              <a:t> </a:t>
            </a:r>
            <a:r>
              <a:rPr lang="es-ES" altLang="fr-FR" sz="1700" dirty="0">
                <a:latin typeface="Calibri" panose="020F0502020204030204" pitchFamily="34" charset="0"/>
              </a:rPr>
              <a:t>es posible solamente después de:</a:t>
            </a:r>
          </a:p>
          <a:p>
            <a:pPr marL="1200150" lvl="2" indent="-285750">
              <a:buFont typeface="Wingdings" panose="05000000000000000000" pitchFamily="2" charset="2"/>
              <a:buChar char="ü"/>
              <a:defRPr/>
            </a:pPr>
            <a:r>
              <a:rPr lang="es-ES" altLang="fr-FR" sz="1400" dirty="0">
                <a:latin typeface="Calibri" panose="020F0502020204030204" pitchFamily="34" charset="0"/>
              </a:rPr>
              <a:t>Un examen clínico o una necropsia</a:t>
            </a:r>
          </a:p>
          <a:p>
            <a:pPr marL="1200150" lvl="2" indent="-285750">
              <a:buFont typeface="Wingdings" panose="05000000000000000000" pitchFamily="2" charset="2"/>
              <a:buChar char="ü"/>
              <a:defRPr/>
            </a:pPr>
            <a:r>
              <a:rPr lang="es-ES" altLang="fr-FR" sz="1400" dirty="0">
                <a:latin typeface="Calibri" panose="020F0502020204030204" pitchFamily="34" charset="0"/>
              </a:rPr>
              <a:t>Muestras e </a:t>
            </a:r>
            <a:r>
              <a:rPr lang="es-ES" altLang="fr-FR" sz="1400" dirty="0" smtClean="0">
                <a:latin typeface="Calibri" panose="020F0502020204030204" pitchFamily="34" charset="0"/>
              </a:rPr>
              <a:t>identificación</a:t>
            </a:r>
          </a:p>
          <a:p>
            <a:pPr marL="1200150" lvl="2" indent="-285750">
              <a:buFont typeface="Wingdings" panose="05000000000000000000" pitchFamily="2" charset="2"/>
              <a:buChar char="ü"/>
              <a:defRPr/>
            </a:pPr>
            <a:endParaRPr lang="es-ES" altLang="fr-FR" sz="2000" noProof="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arenR" startAt="2"/>
              <a:defRPr/>
            </a:pPr>
            <a:r>
              <a:rPr lang="es-ES" altLang="fr-FR" sz="2000" b="1" dirty="0" smtClean="0">
                <a:latin typeface="Calibri" panose="020F0502020204030204" pitchFamily="34" charset="0"/>
              </a:rPr>
              <a:t>Prohibir </a:t>
            </a:r>
            <a:r>
              <a:rPr lang="es-ES" altLang="fr-FR" sz="2000" b="1" dirty="0">
                <a:latin typeface="Calibri" panose="020F0502020204030204" pitchFamily="34" charset="0"/>
              </a:rPr>
              <a:t>la práctica de hacer descuentos en la venta de los </a:t>
            </a:r>
            <a:r>
              <a:rPr lang="es-ES" altLang="fr-FR" sz="2000" b="1" dirty="0" smtClean="0">
                <a:latin typeface="Calibri" panose="020F0502020204030204" pitchFamily="34" charset="0"/>
              </a:rPr>
              <a:t>antibióticos</a:t>
            </a:r>
          </a:p>
          <a:p>
            <a:pPr marL="0" indent="0">
              <a:buNone/>
              <a:defRPr/>
            </a:pPr>
            <a:endParaRPr lang="es-ES" altLang="fr-FR" sz="2000" b="1" dirty="0">
              <a:latin typeface="Calibri" panose="020F0502020204030204" pitchFamily="34" charset="0"/>
            </a:endParaRPr>
          </a:p>
          <a:p>
            <a:endParaRPr lang="es-ES" noProof="0" dirty="0"/>
          </a:p>
        </p:txBody>
      </p:sp>
      <p:grpSp>
        <p:nvGrpSpPr>
          <p:cNvPr id="6" name="Groupe 7"/>
          <p:cNvGrpSpPr>
            <a:grpSpLocks/>
          </p:cNvGrpSpPr>
          <p:nvPr/>
        </p:nvGrpSpPr>
        <p:grpSpPr bwMode="auto">
          <a:xfrm>
            <a:off x="4770438" y="5448830"/>
            <a:ext cx="1008062" cy="1009650"/>
            <a:chOff x="6394633" y="5256265"/>
            <a:chExt cx="1007999" cy="1007999"/>
          </a:xfrm>
        </p:grpSpPr>
        <p:pic>
          <p:nvPicPr>
            <p:cNvPr id="7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633" y="5256265"/>
              <a:ext cx="1007999" cy="100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orme libre 7"/>
            <p:cNvSpPr/>
            <p:nvPr/>
          </p:nvSpPr>
          <p:spPr>
            <a:xfrm rot="7281289">
              <a:off x="6465953" y="5710262"/>
              <a:ext cx="865358" cy="10000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3465A4"/>
              </a:solidFill>
              <a:prstDash val="solid"/>
              <a:miter/>
            </a:ln>
          </p:spPr>
          <p:txBody>
            <a:bodyPr lIns="90000" tIns="45000" rIns="90000" bIns="45000" anchor="ctr" compatLnSpc="0"/>
            <a:lstStyle/>
            <a:p>
              <a:pPr eaLnBrk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fr-FR"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332" y="2974976"/>
            <a:ext cx="2294467" cy="17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1291</Words>
  <Application>Microsoft Office PowerPoint</Application>
  <PresentationFormat>Grand écran</PresentationFormat>
  <Paragraphs>180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2" baseType="lpstr">
      <vt:lpstr>Microsoft YaHei</vt:lpstr>
      <vt:lpstr>ＭＳ Ｐゴシック</vt:lpstr>
      <vt:lpstr>SimSun</vt:lpstr>
      <vt:lpstr>Arial</vt:lpstr>
      <vt:lpstr>Calibri</vt:lpstr>
      <vt:lpstr>Calibri Light</vt:lpstr>
      <vt:lpstr>Liberation Sans</vt:lpstr>
      <vt:lpstr>Mangal</vt:lpstr>
      <vt:lpstr>Times New Roman</vt:lpstr>
      <vt:lpstr>Wingdings</vt:lpstr>
      <vt:lpstr>Thème Office</vt:lpstr>
      <vt:lpstr>Ecoantibio</vt:lpstr>
      <vt:lpstr>Resistencia a los antibióticos (RA)</vt:lpstr>
      <vt:lpstr>El plan Ecoantibio lucha contra RA en medicina veterinaria</vt:lpstr>
      <vt:lpstr>El plan Ecoantibio lucha contra RA en medicina veterinaria</vt:lpstr>
      <vt:lpstr>El plan Ecoantibio lucha contra RA en medicina veterinaria</vt:lpstr>
      <vt:lpstr>Vigilancia del uso de antibióticos : un instrumento de dirección del plan</vt:lpstr>
      <vt:lpstr>Vigilancia de la resistencia: dos instrumentos complementarios existan  Seguimiento y la notificación de la resistencia de las bacterias zoonóticas y comensales a los antibióticos en ganado vacuno, porcino y aves en el matadero y en distribución (Decisión UE 2013/652)</vt:lpstr>
      <vt:lpstr>Vigilancia de la resistencia: dos instrumentos complementarios existan  2. El Résapath del ANSES</vt:lpstr>
      <vt:lpstr>Medidas obligatorias: ejemplos</vt:lpstr>
      <vt:lpstr>Medidas obligatorias : visitas sanitarias obligatorias enfocando la resistencia </vt:lpstr>
      <vt:lpstr>Ejemplos de incentivos: compañas de comunicaciones</vt:lpstr>
      <vt:lpstr>Incitativos: conferencias, con enfoque One Health</vt:lpstr>
      <vt:lpstr>Incitativos: la red de referentes en antibioterapia</vt:lpstr>
      <vt:lpstr>Incitativos para ciencia</vt:lpstr>
      <vt:lpstr>Incitativos para ciencia  Ejemplos de proyectos de investigación/acción sobre prevención</vt:lpstr>
      <vt:lpstr>Incitativos para ciencia  Ejemplos de proyectos estudiando la resistencia</vt:lpstr>
      <vt:lpstr>Incitativos para ciencia  Ejemplos de proyectos sobre la formación</vt:lpstr>
      <vt:lpstr>Incitativos: alternativas a los antibióticos</vt:lpstr>
      <vt:lpstr>Acciones del ministerio: comunicación de las autoridades francesas en el UE</vt:lpstr>
      <vt:lpstr>Acciones del ministerio : comunicación de las autoridades francesas en el mundo</vt:lpstr>
      <vt:lpstr>Conclusión</vt:lpstr>
    </vt:vector>
  </TitlesOfParts>
  <Company>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cecile.adam</dc:creator>
  <cp:lastModifiedBy>cecile.adam</cp:lastModifiedBy>
  <cp:revision>102</cp:revision>
  <dcterms:created xsi:type="dcterms:W3CDTF">2019-02-27T12:58:53Z</dcterms:created>
  <dcterms:modified xsi:type="dcterms:W3CDTF">2019-07-26T06:32:55Z</dcterms:modified>
</cp:coreProperties>
</file>