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72" r:id="rId11"/>
    <p:sldId id="266" r:id="rId12"/>
    <p:sldId id="267" r:id="rId13"/>
    <p:sldId id="277" r:id="rId14"/>
    <p:sldId id="268" r:id="rId15"/>
    <p:sldId id="273" r:id="rId16"/>
    <p:sldId id="281" r:id="rId17"/>
    <p:sldId id="274" r:id="rId18"/>
    <p:sldId id="275" r:id="rId19"/>
    <p:sldId id="278" r:id="rId20"/>
    <p:sldId id="269" r:id="rId21"/>
    <p:sldId id="27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5B2"/>
    <a:srgbClr val="09E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ecile.adam\AppData\Local\Temp\recap%20indic%20GM-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FGRNAS1.afssa.fr\COMMUNS\Public\PHC\CMIDGAL\Plan%20de%20surveillance%20abattoir\Donn&#233;es%20compil&#233;es\ABATTOIR_E.%20coli%20veau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667004663441996E-2"/>
          <c:y val="2.3600963381690206E-2"/>
          <c:w val="0.62152449693788314"/>
          <c:h val="0.85839814906440104"/>
        </c:manualLayout>
      </c:layout>
      <c:lineChart>
        <c:grouping val="standard"/>
        <c:varyColors val="0"/>
        <c:ser>
          <c:idx val="0"/>
          <c:order val="0"/>
          <c:tx>
            <c:strRef>
              <c:f>'E:\GM\GM2017 N\novembre\[fig pres suivi 2017.xlsx]recap indic'!$L$2</c:f>
              <c:strCache>
                <c:ptCount val="1"/>
                <c:pt idx="0">
                  <c:v>Tonnage</c:v>
                </c:pt>
              </c:strCache>
            </c:strRef>
          </c:tx>
          <c:marker>
            <c:symbol val="none"/>
          </c:marker>
          <c:trendline>
            <c:trendlineType val="poly"/>
            <c:order val="4"/>
            <c:dispRSqr val="0"/>
            <c:dispEq val="0"/>
          </c:trendline>
          <c:cat>
            <c:numRef>
              <c:f>'E:\GM\GM2017 N\novembre\[fig pres suivi 2017.xlsx]recap indic'!$K$3:$K$20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'E:\GM\GM2017 N\novembre\[fig pres suivi 2017.xlsx]recap indic'!$L$3:$L$20</c:f>
              <c:numCache>
                <c:formatCode>General</c:formatCode>
                <c:ptCount val="18"/>
                <c:pt idx="0">
                  <c:v>1</c:v>
                </c:pt>
                <c:pt idx="1">
                  <c:v>1.0549199084668193</c:v>
                </c:pt>
                <c:pt idx="2">
                  <c:v>1.0480549199084668</c:v>
                </c:pt>
                <c:pt idx="3">
                  <c:v>1.0114416475972541</c:v>
                </c:pt>
                <c:pt idx="4">
                  <c:v>0.98627002288329524</c:v>
                </c:pt>
                <c:pt idx="5">
                  <c:v>0.9610983981693364</c:v>
                </c:pt>
                <c:pt idx="6">
                  <c:v>0.98779557589626243</c:v>
                </c:pt>
                <c:pt idx="7">
                  <c:v>0.94355453852021354</c:v>
                </c:pt>
                <c:pt idx="8">
                  <c:v>1.0122044241037376</c:v>
                </c:pt>
                <c:pt idx="9">
                  <c:v>0.89321128909229597</c:v>
                </c:pt>
                <c:pt idx="10">
                  <c:v>0.80778032036613268</c:v>
                </c:pt>
                <c:pt idx="11">
                  <c:v>0.77421815408085426</c:v>
                </c:pt>
                <c:pt idx="12">
                  <c:v>0.69412662090007626</c:v>
                </c:pt>
                <c:pt idx="13">
                  <c:v>0.5995423340961098</c:v>
                </c:pt>
                <c:pt idx="14">
                  <c:v>0.54004576659038905</c:v>
                </c:pt>
                <c:pt idx="15">
                  <c:v>0.60106788710907699</c:v>
                </c:pt>
                <c:pt idx="16">
                  <c:v>0.39206712433257057</c:v>
                </c:pt>
                <c:pt idx="17">
                  <c:v>0.40427154843630814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B0-4896-894D-B0D9ABEA8602}"/>
            </c:ext>
          </c:extLst>
        </c:ser>
        <c:ser>
          <c:idx val="1"/>
          <c:order val="1"/>
          <c:tx>
            <c:strRef>
              <c:f>'E:\GM\GM2017 N\novembre\[fig pres suivi 2017.xlsx]recap indic'!$M$2</c:f>
              <c:strCache>
                <c:ptCount val="1"/>
                <c:pt idx="0">
                  <c:v>ALEA</c:v>
                </c:pt>
              </c:strCache>
            </c:strRef>
          </c:tx>
          <c:marker>
            <c:symbol val="none"/>
          </c:marker>
          <c:trendline>
            <c:trendlineType val="poly"/>
            <c:order val="2"/>
            <c:dispRSqr val="0"/>
            <c:dispEq val="0"/>
          </c:trendline>
          <c:cat>
            <c:numRef>
              <c:f>'E:\GM\GM2017 N\novembre\[fig pres suivi 2017.xlsx]recap indic'!$K$3:$K$20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'E:\GM\GM2017 N\novembre\[fig pres suivi 2017.xlsx]recap indic'!$M$3:$M$20</c:f>
              <c:numCache>
                <c:formatCode>General</c:formatCode>
                <c:ptCount val="18"/>
                <c:pt idx="0">
                  <c:v>1</c:v>
                </c:pt>
                <c:pt idx="1">
                  <c:v>1.0671378091872792</c:v>
                </c:pt>
                <c:pt idx="2">
                  <c:v>1.0883392226148412</c:v>
                </c:pt>
                <c:pt idx="3">
                  <c:v>1.1395759717314489</c:v>
                </c:pt>
                <c:pt idx="4">
                  <c:v>1.1872791519434631</c:v>
                </c:pt>
                <c:pt idx="5">
                  <c:v>1.1643109540636043</c:v>
                </c:pt>
                <c:pt idx="6">
                  <c:v>1.2809187279151943</c:v>
                </c:pt>
                <c:pt idx="7">
                  <c:v>1.2650176678445231</c:v>
                </c:pt>
                <c:pt idx="8">
                  <c:v>1.2703180212014136</c:v>
                </c:pt>
                <c:pt idx="9">
                  <c:v>1.1466431095406362</c:v>
                </c:pt>
                <c:pt idx="10">
                  <c:v>1.1201413427561839</c:v>
                </c:pt>
                <c:pt idx="11">
                  <c:v>1.1289752650176679</c:v>
                </c:pt>
                <c:pt idx="12">
                  <c:v>1.0812720848056538</c:v>
                </c:pt>
                <c:pt idx="13">
                  <c:v>1.0159010600706715</c:v>
                </c:pt>
                <c:pt idx="14">
                  <c:v>0.93992932862190826</c:v>
                </c:pt>
                <c:pt idx="15">
                  <c:v>1.0636042402826855</c:v>
                </c:pt>
                <c:pt idx="16">
                  <c:v>0.66077738515901063</c:v>
                </c:pt>
                <c:pt idx="17">
                  <c:v>0.68551236749116617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B0-4896-894D-B0D9ABEA8602}"/>
            </c:ext>
          </c:extLst>
        </c:ser>
        <c:ser>
          <c:idx val="2"/>
          <c:order val="2"/>
          <c:tx>
            <c:strRef>
              <c:f>'E:\GM\GM2017 N\novembre\[fig pres suivi 2017.xlsx]recap indic'!$N$2</c:f>
              <c:strCache>
                <c:ptCount val="1"/>
                <c:pt idx="0">
                  <c:v>nADD/biomasse</c:v>
                </c:pt>
              </c:strCache>
            </c:strRef>
          </c:tx>
          <c:marker>
            <c:symbol val="none"/>
          </c:marker>
          <c:trendline>
            <c:trendlineType val="poly"/>
            <c:order val="4"/>
            <c:dispRSqr val="0"/>
            <c:dispEq val="0"/>
          </c:trendline>
          <c:cat>
            <c:numRef>
              <c:f>'E:\GM\GM2017 N\novembre\[fig pres suivi 2017.xlsx]recap indic'!$K$3:$K$20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'E:\GM\GM2017 N\novembre\[fig pres suivi 2017.xlsx]recap indic'!$N$3:$N$20</c:f>
              <c:numCache>
                <c:formatCode>General</c:formatCode>
                <c:ptCount val="18"/>
                <c:pt idx="0">
                  <c:v>1</c:v>
                </c:pt>
                <c:pt idx="1">
                  <c:v>1.0982994010328908</c:v>
                </c:pt>
                <c:pt idx="2">
                  <c:v>1.0992202799451587</c:v>
                </c:pt>
                <c:pt idx="3">
                  <c:v>1.1433835298805148</c:v>
                </c:pt>
                <c:pt idx="4">
                  <c:v>1.1752376156479551</c:v>
                </c:pt>
                <c:pt idx="5">
                  <c:v>1.131641470917736</c:v>
                </c:pt>
                <c:pt idx="6">
                  <c:v>1.1907213091409217</c:v>
                </c:pt>
                <c:pt idx="7">
                  <c:v>1.1755224328312766</c:v>
                </c:pt>
                <c:pt idx="8">
                  <c:v>1.208670014107907</c:v>
                </c:pt>
                <c:pt idx="9">
                  <c:v>1.0650115545549053</c:v>
                </c:pt>
                <c:pt idx="10">
                  <c:v>1.02764211413813</c:v>
                </c:pt>
                <c:pt idx="11">
                  <c:v>1.0037472103890519</c:v>
                </c:pt>
                <c:pt idx="12">
                  <c:v>0.9181957353652449</c:v>
                </c:pt>
                <c:pt idx="13">
                  <c:v>0.80414893786473418</c:v>
                </c:pt>
                <c:pt idx="14">
                  <c:v>0.72073566342378714</c:v>
                </c:pt>
                <c:pt idx="15">
                  <c:v>0.80824780955516684</c:v>
                </c:pt>
                <c:pt idx="16">
                  <c:v>0.49945780896913766</c:v>
                </c:pt>
                <c:pt idx="17">
                  <c:v>0.48049992184972656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B0-4896-894D-B0D9ABEA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724672"/>
        <c:axId val="1"/>
      </c:lineChart>
      <c:catAx>
        <c:axId val="22072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724672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05336832895889"/>
          <c:y val="5.0925925925925923E-2"/>
          <c:w val="0.80648403324584439"/>
          <c:h val="0.62868292505103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Feuil1!$B$4:$B$17</c:f>
              <c:strCache>
                <c:ptCount val="14"/>
                <c:pt idx="0">
                  <c:v>Ampicilline</c:v>
                </c:pt>
                <c:pt idx="1">
                  <c:v>Azithromycine</c:v>
                </c:pt>
                <c:pt idx="2">
                  <c:v>Céfotaxime</c:v>
                </c:pt>
                <c:pt idx="3">
                  <c:v>Ceftazidime</c:v>
                </c:pt>
                <c:pt idx="4">
                  <c:v>Chloramphénicol</c:v>
                </c:pt>
                <c:pt idx="5">
                  <c:v>Ciprofloxacine</c:v>
                </c:pt>
                <c:pt idx="6">
                  <c:v>Colistine</c:v>
                </c:pt>
                <c:pt idx="7">
                  <c:v>Gentamicine</c:v>
                </c:pt>
                <c:pt idx="8">
                  <c:v>Méropénème</c:v>
                </c:pt>
                <c:pt idx="9">
                  <c:v>Acide Nalidixique </c:v>
                </c:pt>
                <c:pt idx="10">
                  <c:v>Sulphaméthoxazole</c:v>
                </c:pt>
                <c:pt idx="11">
                  <c:v>Tétracycline</c:v>
                </c:pt>
                <c:pt idx="12">
                  <c:v>Tigécycline</c:v>
                </c:pt>
                <c:pt idx="13">
                  <c:v>Trimethoprime</c:v>
                </c:pt>
              </c:strCache>
            </c:strRef>
          </c:cat>
          <c:val>
            <c:numRef>
              <c:f>Feuil1!$C$4:$C$17</c:f>
              <c:numCache>
                <c:formatCode>0.0</c:formatCode>
                <c:ptCount val="14"/>
                <c:pt idx="0">
                  <c:v>53.465346534653463</c:v>
                </c:pt>
                <c:pt idx="1">
                  <c:v>6.9306930693069306</c:v>
                </c:pt>
                <c:pt idx="2">
                  <c:v>1.4851485148514851</c:v>
                </c:pt>
                <c:pt idx="3">
                  <c:v>1.9801980198019802</c:v>
                </c:pt>
                <c:pt idx="4">
                  <c:v>20.792079207920793</c:v>
                </c:pt>
                <c:pt idx="5">
                  <c:v>13.366336633663366</c:v>
                </c:pt>
                <c:pt idx="6">
                  <c:v>1.4851485148514851</c:v>
                </c:pt>
                <c:pt idx="7">
                  <c:v>5.9405940594059405</c:v>
                </c:pt>
                <c:pt idx="8">
                  <c:v>0</c:v>
                </c:pt>
                <c:pt idx="9">
                  <c:v>11.881188118811881</c:v>
                </c:pt>
                <c:pt idx="10">
                  <c:v>63.861386138613859</c:v>
                </c:pt>
                <c:pt idx="11">
                  <c:v>72.772277227722768</c:v>
                </c:pt>
                <c:pt idx="12">
                  <c:v>0</c:v>
                </c:pt>
                <c:pt idx="13">
                  <c:v>41.584158415841586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3-421D-8C9D-CDAEB95A88B4}"/>
            </c:ext>
          </c:extLst>
        </c:ser>
        <c:ser>
          <c:idx val="1"/>
          <c:order val="1"/>
          <c:tx>
            <c:strRef>
              <c:f>Feuil1!$D$3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Feuil1!$B$4:$B$17</c:f>
              <c:strCache>
                <c:ptCount val="14"/>
                <c:pt idx="0">
                  <c:v>Ampicilline</c:v>
                </c:pt>
                <c:pt idx="1">
                  <c:v>Azithromycine</c:v>
                </c:pt>
                <c:pt idx="2">
                  <c:v>Céfotaxime</c:v>
                </c:pt>
                <c:pt idx="3">
                  <c:v>Ceftazidime</c:v>
                </c:pt>
                <c:pt idx="4">
                  <c:v>Chloramphénicol</c:v>
                </c:pt>
                <c:pt idx="5">
                  <c:v>Ciprofloxacine</c:v>
                </c:pt>
                <c:pt idx="6">
                  <c:v>Colistine</c:v>
                </c:pt>
                <c:pt idx="7">
                  <c:v>Gentamicine</c:v>
                </c:pt>
                <c:pt idx="8">
                  <c:v>Méropénème</c:v>
                </c:pt>
                <c:pt idx="9">
                  <c:v>Acide Nalidixique </c:v>
                </c:pt>
                <c:pt idx="10">
                  <c:v>Sulphaméthoxazole</c:v>
                </c:pt>
                <c:pt idx="11">
                  <c:v>Tétracycline</c:v>
                </c:pt>
                <c:pt idx="12">
                  <c:v>Tigécycline</c:v>
                </c:pt>
                <c:pt idx="13">
                  <c:v>Trimethoprime</c:v>
                </c:pt>
              </c:strCache>
            </c:strRef>
          </c:cat>
          <c:val>
            <c:numRef>
              <c:f>Feuil1!$D$4:$D$17</c:f>
              <c:numCache>
                <c:formatCode>0.0</c:formatCode>
                <c:ptCount val="14"/>
                <c:pt idx="0">
                  <c:v>44.278606965174127</c:v>
                </c:pt>
                <c:pt idx="1">
                  <c:v>6.9651741293532341</c:v>
                </c:pt>
                <c:pt idx="2">
                  <c:v>0.49751243781094528</c:v>
                </c:pt>
                <c:pt idx="3">
                  <c:v>0.49751243781094528</c:v>
                </c:pt>
                <c:pt idx="4">
                  <c:v>19.402985074626866</c:v>
                </c:pt>
                <c:pt idx="5">
                  <c:v>9.9502487562189046</c:v>
                </c:pt>
                <c:pt idx="6">
                  <c:v>0.99502487562189057</c:v>
                </c:pt>
                <c:pt idx="7">
                  <c:v>4.4776119402985071</c:v>
                </c:pt>
                <c:pt idx="8">
                  <c:v>0</c:v>
                </c:pt>
                <c:pt idx="9">
                  <c:v>8.4577114427860689</c:v>
                </c:pt>
                <c:pt idx="10">
                  <c:v>53.233830845771145</c:v>
                </c:pt>
                <c:pt idx="11">
                  <c:v>65.174129353233837</c:v>
                </c:pt>
                <c:pt idx="12">
                  <c:v>0</c:v>
                </c:pt>
                <c:pt idx="13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3-421D-8C9D-CDAEB95A8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060223"/>
        <c:axId val="1133062719"/>
      </c:barChart>
      <c:catAx>
        <c:axId val="113306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3062719"/>
        <c:crosses val="autoZero"/>
        <c:auto val="1"/>
        <c:lblAlgn val="ctr"/>
        <c:lblOffset val="100"/>
        <c:noMultiLvlLbl val="0"/>
      </c:catAx>
      <c:valAx>
        <c:axId val="11330627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/>
                  <a:t>% résistance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306022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78281354281616866"/>
          <c:y val="4.2244823563721223E-2"/>
          <c:w val="0.19496430197764048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58A4-CB91-4A34-B573-AEBDF81AEC9D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96B15-B8A9-46AF-BA28-70FAEDA619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9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" y="5796793"/>
            <a:ext cx="1929245" cy="1061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" y="176169"/>
            <a:ext cx="1115736" cy="15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9" y="5527036"/>
            <a:ext cx="1873541" cy="13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37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7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365125"/>
            <a:ext cx="1008511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825625"/>
            <a:ext cx="100851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" y="5796793"/>
            <a:ext cx="1929245" cy="1061207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" y="176169"/>
            <a:ext cx="1115736" cy="15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9" y="5527036"/>
            <a:ext cx="1873541" cy="13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7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9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78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1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72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1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FAED-F396-43F4-BCF9-E7B83AEDCCF2}" type="datetimeFigureOut">
              <a:rPr lang="fr-FR" smtClean="0"/>
              <a:t>26/07/2019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5F70-F149-4508-982B-E57F95C8AD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5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griculture.gouv.fr/visites-sanitaires-obligatoires-en-elev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2.jpe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2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0267" y="1251744"/>
            <a:ext cx="5875868" cy="2387600"/>
          </a:xfrm>
        </p:spPr>
        <p:txBody>
          <a:bodyPr/>
          <a:lstStyle/>
          <a:p>
            <a:r>
              <a:rPr lang="fr-FR" b="1" dirty="0" err="1" smtClean="0"/>
              <a:t>Ecoantibio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21000" y="3967163"/>
            <a:ext cx="5994402" cy="1445418"/>
          </a:xfrm>
        </p:spPr>
        <p:txBody>
          <a:bodyPr>
            <a:normAutofit/>
          </a:bodyPr>
          <a:lstStyle/>
          <a:p>
            <a:r>
              <a:rPr lang="fr-FR" dirty="0" smtClean="0"/>
              <a:t>Colloque One </a:t>
            </a:r>
            <a:r>
              <a:rPr lang="fr-FR" dirty="0" err="1" smtClean="0"/>
              <a:t>Health</a:t>
            </a:r>
            <a:r>
              <a:rPr lang="fr-FR" dirty="0" smtClean="0"/>
              <a:t> </a:t>
            </a:r>
            <a:r>
              <a:rPr lang="fr-FR" dirty="0" err="1" smtClean="0"/>
              <a:t>Antibiorésistance</a:t>
            </a:r>
            <a:endParaRPr lang="fr-FR" dirty="0" smtClean="0"/>
          </a:p>
          <a:p>
            <a:r>
              <a:rPr lang="fr-FR" dirty="0" smtClean="0"/>
              <a:t>Limoges, 3 avril 2019</a:t>
            </a:r>
          </a:p>
          <a:p>
            <a:r>
              <a:rPr lang="fr-FR" dirty="0" smtClean="0"/>
              <a:t>Cécile ADAM, BISPE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720"/>
            <a:ext cx="12192000" cy="72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Mandatory measures </a:t>
            </a:r>
            <a:r>
              <a:rPr lang="fr-FR" dirty="0" smtClean="0"/>
              <a:t>: </a:t>
            </a:r>
            <a:r>
              <a:rPr lang="en-US" dirty="0" smtClean="0"/>
              <a:t>mandatory hygiene education visits devoted to ABR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207" y="1897538"/>
            <a:ext cx="10085116" cy="4682751"/>
          </a:xfrm>
        </p:spPr>
        <p:txBody>
          <a:bodyPr>
            <a:normAutofit/>
          </a:bodyPr>
          <a:lstStyle/>
          <a:p>
            <a:r>
              <a:rPr lang="en-US" dirty="0" smtClean="0"/>
              <a:t>Cattle: 2016</a:t>
            </a:r>
          </a:p>
          <a:p>
            <a:pPr lvl="1"/>
            <a:r>
              <a:rPr lang="en-US" dirty="0" smtClean="0"/>
              <a:t>10 million euros spent by the State</a:t>
            </a:r>
          </a:p>
          <a:p>
            <a:pPr lvl="1"/>
            <a:r>
              <a:rPr lang="en-US" dirty="0" smtClean="0"/>
              <a:t>152 996 cattle farmers were visited</a:t>
            </a:r>
          </a:p>
          <a:p>
            <a:pPr lvl="1"/>
            <a:r>
              <a:rPr lang="en-US" dirty="0" smtClean="0"/>
              <a:t>6% of the questionnaires (8 914) were randomly selected for analysis:</a:t>
            </a:r>
          </a:p>
          <a:p>
            <a:pPr lvl="2"/>
            <a:r>
              <a:rPr lang="en-US" dirty="0" smtClean="0"/>
              <a:t>Raising awareness in cattle farmer population was necessary</a:t>
            </a:r>
          </a:p>
          <a:p>
            <a:pPr lvl="2"/>
            <a:r>
              <a:rPr lang="en-US" dirty="0" smtClean="0"/>
              <a:t>There is still room for improvement</a:t>
            </a:r>
          </a:p>
          <a:p>
            <a:pPr lvl="2"/>
            <a:r>
              <a:rPr lang="en-US" dirty="0" smtClean="0"/>
              <a:t>Report available online: </a:t>
            </a:r>
            <a:r>
              <a:rPr lang="en-US" dirty="0" smtClean="0">
                <a:hlinkClick r:id="rId2"/>
              </a:rPr>
              <a:t>https://agriculture.gouv.fr/visites-sanitaires-obligatoires-en-elevage</a:t>
            </a:r>
            <a:r>
              <a:rPr lang="en-US" dirty="0" smtClean="0"/>
              <a:t> (FR)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Pigs: 2018-2019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8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3" y="117077"/>
            <a:ext cx="10085116" cy="1325563"/>
          </a:xfrm>
        </p:spPr>
        <p:txBody>
          <a:bodyPr/>
          <a:lstStyle/>
          <a:p>
            <a:r>
              <a:rPr lang="en-US" dirty="0" smtClean="0"/>
              <a:t>Incentive measures: communication campaigns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36" y="1699020"/>
            <a:ext cx="273685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457" y="3518298"/>
            <a:ext cx="26416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06" y="1319609"/>
            <a:ext cx="278447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4" y="4288591"/>
            <a:ext cx="13827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09" y="1837105"/>
            <a:ext cx="1384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839" y="2363390"/>
            <a:ext cx="13604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86" y="197694"/>
            <a:ext cx="12366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299" y="4815223"/>
            <a:ext cx="1397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2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164822"/>
            <a:ext cx="10085116" cy="1325563"/>
          </a:xfrm>
        </p:spPr>
        <p:txBody>
          <a:bodyPr/>
          <a:lstStyle/>
          <a:p>
            <a:r>
              <a:rPr lang="en-US" dirty="0"/>
              <a:t>Incentive measures </a:t>
            </a:r>
            <a:r>
              <a:rPr lang="fr-FR" dirty="0" smtClean="0"/>
              <a:t>: One </a:t>
            </a:r>
            <a:r>
              <a:rPr lang="fr-FR" dirty="0" err="1" smtClean="0"/>
              <a:t>health</a:t>
            </a:r>
            <a:r>
              <a:rPr lang="fr-FR" dirty="0" smtClean="0"/>
              <a:t> meetings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Yearly </a:t>
            </a:r>
            <a:r>
              <a:rPr lang="en-US" dirty="0" err="1" smtClean="0"/>
              <a:t>interministerial</a:t>
            </a:r>
            <a:r>
              <a:rPr lang="en-US" dirty="0" smtClean="0"/>
              <a:t> meeting</a:t>
            </a:r>
          </a:p>
          <a:p>
            <a:r>
              <a:rPr lang="en-US" dirty="0" smtClean="0"/>
              <a:t>Regional meetings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31" y="1410016"/>
            <a:ext cx="4585192" cy="3062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191027" y="1133790"/>
            <a:ext cx="473045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i="1" dirty="0" err="1" smtClean="0">
                <a:solidFill>
                  <a:prstClr val="black"/>
                </a:solidFill>
              </a:rPr>
              <a:t>Interministerial</a:t>
            </a:r>
            <a:r>
              <a:rPr lang="en-US" b="1" i="1" dirty="0" smtClean="0">
                <a:solidFill>
                  <a:prstClr val="black"/>
                </a:solidFill>
              </a:rPr>
              <a:t> meeting 2018</a:t>
            </a:r>
            <a:endParaRPr lang="fr-FR" sz="1200" b="1" i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82569" y="3622448"/>
            <a:ext cx="4828482" cy="3074421"/>
            <a:chOff x="82569" y="3622448"/>
            <a:chExt cx="4828482" cy="3074421"/>
          </a:xfrm>
        </p:grpSpPr>
        <p:pic>
          <p:nvPicPr>
            <p:cNvPr id="4" name="Picture 2" descr="http://draaf.auvergne-rhone-alpes.agriculture.gouv.fr/IMG/jpg/salle_cle062126-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62" y="4001294"/>
              <a:ext cx="4048125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82569" y="3622448"/>
              <a:ext cx="4828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Meeting in region Auvergne Rhône </a:t>
              </a:r>
              <a:r>
                <a:rPr lang="en-US" b="1" i="1" dirty="0" err="1" smtClean="0"/>
                <a:t>Alpes</a:t>
              </a:r>
              <a:r>
                <a:rPr lang="en-US" b="1" i="1" dirty="0" smtClean="0"/>
                <a:t> 2018</a:t>
              </a:r>
              <a:endParaRPr lang="en-US" b="1" i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911051" y="4155043"/>
            <a:ext cx="4164013" cy="2702957"/>
            <a:chOff x="4987291" y="3843338"/>
            <a:chExt cx="4164013" cy="2702957"/>
          </a:xfrm>
        </p:grpSpPr>
        <p:pic>
          <p:nvPicPr>
            <p:cNvPr id="5" name="Picture 4" descr="http://draaf.pays-de-la-loire.agriculture.gouv.fr/IMG/png/13_cle041954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291" y="3843338"/>
              <a:ext cx="4164013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4987291" y="6176963"/>
              <a:ext cx="4067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Meeting</a:t>
              </a:r>
              <a:r>
                <a:rPr lang="fr-FR" b="1" i="1" dirty="0" smtClean="0"/>
                <a:t> in </a:t>
              </a:r>
              <a:r>
                <a:rPr lang="en-US" b="1" i="1" dirty="0" smtClean="0"/>
                <a:t>region</a:t>
              </a:r>
              <a:r>
                <a:rPr lang="fr-FR" b="1" i="1" dirty="0" smtClean="0"/>
                <a:t> Pays de la Loire 2018</a:t>
              </a:r>
              <a:endParaRPr lang="fr-FR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9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290851"/>
            <a:ext cx="11090004" cy="1325563"/>
          </a:xfrm>
        </p:spPr>
        <p:txBody>
          <a:bodyPr/>
          <a:lstStyle/>
          <a:p>
            <a:r>
              <a:rPr lang="en-US" dirty="0"/>
              <a:t>Incentive measures </a:t>
            </a:r>
            <a:r>
              <a:rPr lang="fr-FR" dirty="0"/>
              <a:t>: network of </a:t>
            </a:r>
            <a:r>
              <a:rPr lang="en-US" dirty="0"/>
              <a:t>veterinarians expert in </a:t>
            </a:r>
            <a:r>
              <a:rPr lang="en-US" dirty="0" err="1"/>
              <a:t>antibiotherapy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defRPr/>
            </a:pPr>
            <a:endParaRPr lang="en-US" sz="2000" dirty="0" smtClean="0"/>
          </a:p>
          <a:p>
            <a:pPr marL="400050" indent="-457200">
              <a:defRPr/>
            </a:pPr>
            <a:r>
              <a:rPr lang="en-US" sz="2400" dirty="0" smtClean="0"/>
              <a:t>Positive evaluation of pilot </a:t>
            </a:r>
            <a:r>
              <a:rPr lang="en-US" sz="2400" dirty="0" smtClean="0"/>
              <a:t>phase 2014-2018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400050" indent="-457200">
              <a:defRPr/>
            </a:pPr>
            <a:r>
              <a:rPr lang="en-US" sz="2400" dirty="0" smtClean="0"/>
              <a:t>Network being extended to all the mainland regions of France</a:t>
            </a:r>
          </a:p>
          <a:p>
            <a:pPr marL="400050" indent="-457200">
              <a:defRPr/>
            </a:pPr>
            <a:endParaRPr lang="en-US" sz="2400" dirty="0" smtClean="0"/>
          </a:p>
          <a:p>
            <a:pPr marL="400050" indent="-457200">
              <a:defRPr/>
            </a:pPr>
            <a:r>
              <a:rPr lang="en-US" sz="2400" dirty="0" smtClean="0"/>
              <a:t>Financed thanks to </a:t>
            </a:r>
            <a:r>
              <a:rPr lang="en-US" sz="2400" dirty="0" err="1" smtClean="0"/>
              <a:t>Ecoantibio</a:t>
            </a:r>
            <a:r>
              <a:rPr lang="en-US" sz="2400" dirty="0" smtClean="0"/>
              <a:t> budget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67" y="1082219"/>
            <a:ext cx="2881195" cy="1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459060" y="2848357"/>
            <a:ext cx="9240838" cy="3825875"/>
            <a:chOff x="962025" y="1725613"/>
            <a:chExt cx="9240838" cy="382587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63" y="3746500"/>
              <a:ext cx="1847850" cy="1804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1800225"/>
              <a:ext cx="2171700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6666">
              <a:off x="3492500" y="2208213"/>
              <a:ext cx="822325" cy="20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7337">
              <a:off x="6224588" y="2222500"/>
              <a:ext cx="822325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425" y="3281363"/>
              <a:ext cx="345598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20594">
              <a:off x="6271419" y="4345782"/>
              <a:ext cx="8286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00" y="1725613"/>
              <a:ext cx="3508375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1800225"/>
              <a:ext cx="2925763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5"/>
            <p:cNvSpPr txBox="1">
              <a:spLocks noChangeArrowheads="1"/>
            </p:cNvSpPr>
            <p:nvPr/>
          </p:nvSpPr>
          <p:spPr bwMode="auto">
            <a:xfrm>
              <a:off x="1427163" y="3978275"/>
              <a:ext cx="23939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b="1" u="sng" dirty="0" smtClean="0">
                  <a:solidFill>
                    <a:schemeClr val="tx1"/>
                  </a:solidFill>
                </a:rPr>
                <a:t>4 experts</a:t>
              </a:r>
            </a:p>
            <a:p>
              <a:r>
                <a:rPr lang="en-US" altLang="fr-FR" dirty="0" smtClean="0">
                  <a:solidFill>
                    <a:schemeClr val="tx1"/>
                  </a:solidFill>
                </a:rPr>
                <a:t>Specialized in pets, cattle, horses</a:t>
              </a:r>
              <a:endParaRPr lang="en-US" altLang="fr-FR" dirty="0">
                <a:solidFill>
                  <a:schemeClr val="tx1"/>
                </a:solidFill>
              </a:endParaRPr>
            </a:p>
          </p:txBody>
        </p:sp>
        <p:sp>
          <p:nvSpPr>
            <p:cNvPr id="15" name="ZoneTexte 16"/>
            <p:cNvSpPr txBox="1">
              <a:spLocks noChangeArrowheads="1"/>
            </p:cNvSpPr>
            <p:nvPr/>
          </p:nvSpPr>
          <p:spPr bwMode="auto">
            <a:xfrm>
              <a:off x="7150100" y="4057650"/>
              <a:ext cx="30527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b="1" u="sng" dirty="0" smtClean="0">
                  <a:solidFill>
                    <a:schemeClr val="tx1"/>
                  </a:solidFill>
                </a:rPr>
                <a:t>4 « super » experts</a:t>
              </a:r>
            </a:p>
            <a:p>
              <a:r>
                <a:rPr lang="en-US" altLang="fr-FR" dirty="0" smtClean="0">
                  <a:solidFill>
                    <a:schemeClr val="tx1"/>
                  </a:solidFill>
                </a:rPr>
                <a:t>Specialized in AMR, pharmacology, microbiology</a:t>
              </a:r>
              <a:endParaRPr lang="en-US" alt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1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measures </a:t>
            </a:r>
            <a:r>
              <a:rPr lang="fr-FR" dirty="0"/>
              <a:t>: </a:t>
            </a:r>
            <a:r>
              <a:rPr lang="fr-FR" dirty="0" err="1" smtClean="0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Ecoantibio</a:t>
            </a:r>
            <a:r>
              <a:rPr lang="en-US" dirty="0" smtClean="0"/>
              <a:t> call for projects published every year on the Ministry website</a:t>
            </a:r>
          </a:p>
          <a:p>
            <a:endParaRPr lang="en-US" dirty="0" smtClean="0"/>
          </a:p>
          <a:p>
            <a:r>
              <a:rPr lang="en-US" dirty="0" smtClean="0"/>
              <a:t>2 millions €/year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190 projects have been financed or </a:t>
            </a:r>
            <a:r>
              <a:rPr lang="en-US" dirty="0" err="1" smtClean="0"/>
              <a:t>cofinanced</a:t>
            </a:r>
            <a:r>
              <a:rPr lang="en-US" dirty="0" smtClean="0"/>
              <a:t> since 2013 thanks </a:t>
            </a:r>
            <a:r>
              <a:rPr lang="en-US" dirty="0"/>
              <a:t>to </a:t>
            </a:r>
            <a:r>
              <a:rPr lang="en-US" dirty="0" err="1"/>
              <a:t>Ecoantibio</a:t>
            </a:r>
            <a:r>
              <a:rPr lang="en-US" dirty="0"/>
              <a:t> call for projects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Ecoantibio</a:t>
            </a:r>
            <a:r>
              <a:rPr lang="en-US" dirty="0"/>
              <a:t> call for projects </a:t>
            </a:r>
            <a:r>
              <a:rPr lang="en-US" dirty="0" smtClean="0"/>
              <a:t>covers the different actions and measures defined in the plan</a:t>
            </a:r>
          </a:p>
          <a:p>
            <a:endParaRPr lang="en-US" dirty="0" smtClean="0"/>
          </a:p>
          <a:p>
            <a:r>
              <a:rPr lang="en-US" dirty="0" smtClean="0"/>
              <a:t>Funding for 2 kinds of project:</a:t>
            </a:r>
          </a:p>
          <a:p>
            <a:pPr lvl="1"/>
            <a:r>
              <a:rPr lang="en-US" dirty="0" smtClean="0"/>
              <a:t>Research projects</a:t>
            </a:r>
          </a:p>
          <a:p>
            <a:pPr lvl="1"/>
            <a:r>
              <a:rPr lang="en-US" dirty="0" smtClean="0"/>
              <a:t>Action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Incentive measures </a:t>
            </a:r>
            <a:r>
              <a:rPr lang="fr-FR" dirty="0"/>
              <a:t>: </a:t>
            </a:r>
            <a:r>
              <a:rPr lang="fr-FR" dirty="0" err="1"/>
              <a:t>research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Examples of research/action projects on prevention</a:t>
            </a: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38891"/>
            <a:ext cx="100851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Vaccination:</a:t>
            </a:r>
          </a:p>
          <a:p>
            <a:pPr lvl="1"/>
            <a:r>
              <a:rPr lang="en-US" altLang="fr-FR" dirty="0" smtClean="0"/>
              <a:t>Analysis of sociological and economical determinants for the early vaccination of weanlings against breathing disorders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Zootechnics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Audit of biosecurity in pigs in order to decrease antibiotic use</a:t>
            </a:r>
          </a:p>
          <a:p>
            <a:pPr lvl="1"/>
            <a:r>
              <a:rPr lang="en-US" dirty="0" smtClean="0"/>
              <a:t>Create and broadcast messages on the links between the farm buildings and animal health for lambs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Incentive measures </a:t>
            </a:r>
            <a:r>
              <a:rPr lang="fr-FR" dirty="0"/>
              <a:t>: </a:t>
            </a:r>
            <a:r>
              <a:rPr lang="fr-FR" dirty="0" err="1"/>
              <a:t>research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Examples of projects focusing on resistance</a:t>
            </a: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13491"/>
            <a:ext cx="100851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Laboratory technics:</a:t>
            </a:r>
          </a:p>
          <a:p>
            <a:pPr lvl="1"/>
            <a:r>
              <a:rPr lang="en-US" dirty="0" smtClean="0"/>
              <a:t>DIAMIC : obtaining and comparing data of minimal inhibitory concentration and </a:t>
            </a:r>
            <a:r>
              <a:rPr lang="en-US" dirty="0" err="1" smtClean="0"/>
              <a:t>antibiograms</a:t>
            </a:r>
            <a:r>
              <a:rPr lang="en-US" dirty="0" smtClean="0"/>
              <a:t> for animal pathogenic bacteria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Resistance mechanisms:</a:t>
            </a:r>
          </a:p>
          <a:p>
            <a:pPr lvl="1"/>
            <a:r>
              <a:rPr lang="en-US" dirty="0" smtClean="0"/>
              <a:t>PLASMEQUI : dissemination and persistence of cephalosporin resistance plasmids in horses: impact of feed additives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245465"/>
            <a:ext cx="1008511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Incentive measures </a:t>
            </a:r>
            <a:r>
              <a:rPr lang="fr-FR" dirty="0"/>
              <a:t>: </a:t>
            </a: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Examples of projects on training</a:t>
            </a: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2180467"/>
            <a:ext cx="100851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Farmers training:</a:t>
            </a:r>
          </a:p>
          <a:p>
            <a:pPr lvl="1"/>
            <a:r>
              <a:rPr lang="en-US" dirty="0" smtClean="0"/>
              <a:t>Designing of 5 teaching materials for different species of poultry</a:t>
            </a:r>
          </a:p>
          <a:p>
            <a:endParaRPr lang="en-US" dirty="0" smtClean="0"/>
          </a:p>
          <a:p>
            <a:r>
              <a:rPr lang="en-US" dirty="0" smtClean="0"/>
              <a:t>Veterinarians training:</a:t>
            </a:r>
          </a:p>
          <a:p>
            <a:pPr lvl="1"/>
            <a:r>
              <a:rPr lang="en-US" dirty="0"/>
              <a:t>Designing of </a:t>
            </a:r>
            <a:r>
              <a:rPr lang="en-US" dirty="0" smtClean="0"/>
              <a:t>a training course for pets veterinarians</a:t>
            </a:r>
          </a:p>
          <a:p>
            <a:endParaRPr lang="en-US" dirty="0" smtClean="0"/>
          </a:p>
          <a:p>
            <a:r>
              <a:rPr lang="en-US" dirty="0" smtClean="0"/>
              <a:t>Teaching kids and teenagers (in schools, comprehensive schools and </a:t>
            </a:r>
            <a:r>
              <a:rPr lang="en-US" dirty="0" err="1" smtClean="0"/>
              <a:t>highschools</a:t>
            </a:r>
            <a:r>
              <a:rPr lang="en-US" dirty="0" smtClean="0"/>
              <a:t>) : e Bug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 rot="-1051585">
            <a:off x="10100731" y="1103840"/>
            <a:ext cx="1782683" cy="1664775"/>
            <a:chOff x="357839" y="1823244"/>
            <a:chExt cx="3778818" cy="333044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4"/>
            <a:stretch>
              <a:fillRect/>
            </a:stretch>
          </p:blipFill>
          <p:spPr bwMode="auto">
            <a:xfrm>
              <a:off x="357839" y="1823244"/>
              <a:ext cx="2213680" cy="275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7558">
              <a:off x="1233805" y="1913680"/>
              <a:ext cx="2141638" cy="274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8203">
              <a:off x="1908906" y="2136928"/>
              <a:ext cx="2086212" cy="286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8"/>
            <a:stretch>
              <a:fillRect/>
            </a:stretch>
          </p:blipFill>
          <p:spPr bwMode="auto">
            <a:xfrm rot="2669538">
              <a:off x="2026731" y="2344990"/>
              <a:ext cx="2109926" cy="280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315" y="1608578"/>
            <a:ext cx="88392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Incentive measures </a:t>
            </a:r>
            <a:r>
              <a:rPr lang="fr-FR" dirty="0"/>
              <a:t>: </a:t>
            </a:r>
            <a:r>
              <a:rPr lang="en-US" dirty="0" smtClean="0"/>
              <a:t>focus on alternatives to antibiotics (plants, essential oils, phages…)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690688"/>
            <a:ext cx="10363022" cy="4738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Context: </a:t>
            </a:r>
          </a:p>
          <a:p>
            <a:pPr lvl="1"/>
            <a:r>
              <a:rPr lang="en-US" dirty="0" smtClean="0"/>
              <a:t>Need for scientific data on their efficacy, safety and non-contribution to AMR;</a:t>
            </a:r>
          </a:p>
          <a:p>
            <a:pPr lvl="1"/>
            <a:r>
              <a:rPr lang="en-US" dirty="0" smtClean="0"/>
              <a:t>Need for a regulatory frame, in accordance with European regulation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Action led by competent authority:</a:t>
            </a:r>
          </a:p>
          <a:p>
            <a:pPr lvl="1"/>
            <a:r>
              <a:rPr lang="en-US" dirty="0" smtClean="0"/>
              <a:t>Expertise by ANSES, February 2018</a:t>
            </a:r>
          </a:p>
          <a:p>
            <a:pPr lvl="1"/>
            <a:r>
              <a:rPr lang="en-US" dirty="0"/>
              <a:t>French Agency for Veterinary Medicinal Products (ANMV)</a:t>
            </a:r>
            <a:r>
              <a:rPr lang="en-US" dirty="0" smtClean="0"/>
              <a:t> : lighten marketing authorization file, tax divided by 3</a:t>
            </a:r>
          </a:p>
          <a:p>
            <a:pPr lvl="1"/>
            <a:r>
              <a:rPr lang="en-US" dirty="0" smtClean="0"/>
              <a:t>DGAL: research for solutions at the European level</a:t>
            </a:r>
            <a:r>
              <a:rPr lang="en-US" dirty="0"/>
              <a:t>, </a:t>
            </a:r>
            <a:r>
              <a:rPr lang="en-US" dirty="0" err="1" smtClean="0"/>
              <a:t>Ecoantibio</a:t>
            </a:r>
            <a:r>
              <a:rPr lang="en-US" dirty="0" smtClean="0"/>
              <a:t> call </a:t>
            </a:r>
            <a:r>
              <a:rPr lang="en-US" dirty="0"/>
              <a:t>for projects</a:t>
            </a:r>
            <a:endParaRPr lang="en-US" dirty="0" smtClean="0"/>
          </a:p>
          <a:p>
            <a:pPr lvl="1"/>
            <a:r>
              <a:rPr lang="en-US" dirty="0" smtClean="0"/>
              <a:t>DGER: inter-school diploma on </a:t>
            </a:r>
            <a:r>
              <a:rPr lang="en-US" dirty="0" err="1" smtClean="0"/>
              <a:t>phytotherapy</a:t>
            </a:r>
            <a:endParaRPr lang="en-US" dirty="0" smtClean="0"/>
          </a:p>
          <a:p>
            <a:pPr lvl="1"/>
            <a:r>
              <a:rPr lang="en-US" dirty="0" smtClean="0"/>
              <a:t>Surveillance of training programs from different organizations, and therapeutic claims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 of research projects financed by </a:t>
            </a:r>
            <a:r>
              <a:rPr lang="en-US" dirty="0" err="1" smtClean="0"/>
              <a:t>Ecoantibio</a:t>
            </a:r>
            <a:r>
              <a:rPr lang="en-US" dirty="0" smtClean="0"/>
              <a:t> call for projects:</a:t>
            </a:r>
          </a:p>
          <a:p>
            <a:pPr lvl="1"/>
            <a:r>
              <a:rPr lang="en-US" altLang="fr-FR" dirty="0" smtClean="0"/>
              <a:t>Alter for fish (A2F) : Efficacy and safety of alternatives to antibiotics for farmed fish</a:t>
            </a:r>
          </a:p>
          <a:p>
            <a:pPr lvl="1"/>
            <a:r>
              <a:rPr lang="en-US" dirty="0" smtClean="0"/>
              <a:t>Evaluation of the efficacy of essential oils on limb disorders in rabbits in order to decrease AMU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9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Ministry actions : communication at the European level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39" y="1825626"/>
            <a:ext cx="9644010" cy="4351338"/>
          </a:xfrm>
        </p:spPr>
        <p:txBody>
          <a:bodyPr/>
          <a:lstStyle/>
          <a:p>
            <a:r>
              <a:rPr lang="en-US" dirty="0" smtClean="0"/>
              <a:t>Communication of French positions: during negotiations of the regulations regarding veterinary medicines and medicated feed</a:t>
            </a:r>
          </a:p>
          <a:p>
            <a:pPr lvl="1"/>
            <a:r>
              <a:rPr lang="en-US" dirty="0" smtClean="0"/>
              <a:t>The new regulations (R. 2019/4 and 6) reinforce the fight against AMR</a:t>
            </a:r>
          </a:p>
          <a:p>
            <a:endParaRPr lang="en-US" dirty="0" smtClean="0"/>
          </a:p>
          <a:p>
            <a:r>
              <a:rPr lang="en-US" dirty="0" smtClean="0"/>
              <a:t>Communication on </a:t>
            </a:r>
            <a:r>
              <a:rPr lang="en-US" dirty="0" err="1" smtClean="0"/>
              <a:t>Ecoantibio</a:t>
            </a:r>
            <a:r>
              <a:rPr lang="en-US" dirty="0" smtClean="0"/>
              <a:t> during the </a:t>
            </a:r>
            <a:r>
              <a:rPr lang="en-US" i="1" dirty="0" smtClean="0"/>
              <a:t>One Health </a:t>
            </a:r>
            <a:r>
              <a:rPr lang="en-US" dirty="0" smtClean="0"/>
              <a:t>AMR network meeting or during BTSF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8365" y="1897496"/>
            <a:ext cx="3978319" cy="22391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88" y="4287456"/>
            <a:ext cx="3154438" cy="23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0"/>
            <a:ext cx="10085116" cy="1325563"/>
          </a:xfrm>
        </p:spPr>
        <p:txBody>
          <a:bodyPr/>
          <a:lstStyle/>
          <a:p>
            <a:r>
              <a:rPr lang="en-US" dirty="0" smtClean="0"/>
              <a:t>Resistance to antibiotics (ABR)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325563"/>
            <a:ext cx="6843334" cy="45405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Today according to ECDC (Nov. 2018):</a:t>
            </a:r>
          </a:p>
          <a:p>
            <a:pPr lvl="1"/>
            <a:r>
              <a:rPr lang="en-US" dirty="0" smtClean="0"/>
              <a:t>More than 5,500 deaths each year in France</a:t>
            </a:r>
          </a:p>
          <a:p>
            <a:pPr lvl="1"/>
            <a:r>
              <a:rPr lang="en-US" dirty="0" smtClean="0"/>
              <a:t>33,000 deaths each year in Europe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2050: 1 death every 3 seconds (O’Neill report)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Every use of antibiotic can lead to ABR: bacteria from animals gut (but also from skin, breathing apparatus) and environment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Resistant bacteria travel all around the world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single solution: drastically decrease antibiotic use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360113" y="894674"/>
            <a:ext cx="4437251" cy="5402370"/>
            <a:chOff x="8815685" y="479312"/>
            <a:chExt cx="3429179" cy="407754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6769" y="479312"/>
              <a:ext cx="2848095" cy="3752321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8815685" y="4231633"/>
              <a:ext cx="3258022" cy="32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 smtClean="0"/>
                <a:t>Extracted</a:t>
              </a:r>
              <a:r>
                <a:rPr lang="fr-FR" sz="1100" dirty="0" smtClean="0"/>
                <a:t> </a:t>
              </a:r>
              <a:r>
                <a:rPr lang="fr-FR" sz="1100" dirty="0"/>
                <a:t>on </a:t>
              </a:r>
              <a:r>
                <a:rPr lang="fr-FR" sz="1100" dirty="0" smtClean="0"/>
                <a:t>2019/27/02 </a:t>
              </a:r>
              <a:r>
                <a:rPr lang="fr-FR" sz="1100" dirty="0" err="1" smtClean="0"/>
                <a:t>from</a:t>
              </a:r>
              <a:endParaRPr lang="fr-FR" sz="1100" dirty="0" smtClean="0"/>
            </a:p>
            <a:p>
              <a:r>
                <a:rPr lang="fr-FR" sz="1100" dirty="0" smtClean="0"/>
                <a:t> https://antibiotic.ecdc.europa.eu/en/patient-stories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4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Ministry actions : communication at the </a:t>
            </a:r>
            <a:r>
              <a:rPr lang="en-US" dirty="0" smtClean="0"/>
              <a:t>international </a:t>
            </a:r>
            <a:r>
              <a:rPr lang="en-US" dirty="0"/>
              <a:t>level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825625"/>
            <a:ext cx="10739292" cy="4351338"/>
          </a:xfrm>
        </p:spPr>
        <p:txBody>
          <a:bodyPr/>
          <a:lstStyle/>
          <a:p>
            <a:r>
              <a:rPr lang="en-US" dirty="0"/>
              <a:t>French positions on AMR are expressed </a:t>
            </a:r>
            <a:r>
              <a:rPr lang="en-US" dirty="0" smtClean="0"/>
              <a:t>in G20 (health and agriculture groups), G7, Codex, OIE, FAO, training of third-country official veterinarians, etc.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63" y="3303358"/>
            <a:ext cx="3229613" cy="24222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0" y="3588806"/>
            <a:ext cx="3780430" cy="21264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60" y="3890810"/>
            <a:ext cx="4227963" cy="2818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045" y="5715298"/>
            <a:ext cx="41762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French delegation in front of the </a:t>
            </a:r>
            <a:r>
              <a:rPr lang="en-US" i="1" dirty="0" err="1" smtClean="0"/>
              <a:t>Ecoantibio</a:t>
            </a:r>
            <a:r>
              <a:rPr lang="en-US" i="1" dirty="0" smtClean="0"/>
              <a:t> poster, OIR world conference on AMR, Marrakech, 29-31 </a:t>
            </a:r>
            <a:r>
              <a:rPr lang="en-US" i="1" dirty="0"/>
              <a:t>O</a:t>
            </a:r>
            <a:r>
              <a:rPr lang="en-US" i="1" dirty="0" smtClean="0"/>
              <a:t>ct. 2019</a:t>
            </a:r>
            <a:endParaRPr lang="en-US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85744" y="3478696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Spring course ENSV, March 2018.</a:t>
            </a:r>
            <a:endParaRPr lang="en-US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778363" y="5860505"/>
            <a:ext cx="32933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Task Force AMR Codex in Busan, South Korea, Dec. 2018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61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8684" y="1566317"/>
            <a:ext cx="10085116" cy="4351338"/>
          </a:xfrm>
        </p:spPr>
        <p:txBody>
          <a:bodyPr/>
          <a:lstStyle/>
          <a:p>
            <a:r>
              <a:rPr lang="en-US" dirty="0" smtClean="0"/>
              <a:t>The first </a:t>
            </a:r>
            <a:r>
              <a:rPr lang="en-US" dirty="0" err="1" smtClean="0"/>
              <a:t>Ecoantibio</a:t>
            </a:r>
            <a:r>
              <a:rPr lang="en-US" dirty="0" smtClean="0"/>
              <a:t> national action plan was a success thanks to all the stakeholders‘ commitment, particularly the couple veterinarian - farmer </a:t>
            </a:r>
          </a:p>
          <a:p>
            <a:r>
              <a:rPr lang="en-US" dirty="0" smtClean="0"/>
              <a:t>Very high number of diverse actions were conducted </a:t>
            </a:r>
          </a:p>
          <a:p>
            <a:r>
              <a:rPr lang="en-US" dirty="0" err="1" smtClean="0"/>
              <a:t>Ecoantibio</a:t>
            </a:r>
            <a:r>
              <a:rPr lang="en-US" dirty="0" smtClean="0"/>
              <a:t> 2 has to make changes in practice durable in order to reduce misuse of antibiotics</a:t>
            </a:r>
            <a:endParaRPr lang="en-US" dirty="0"/>
          </a:p>
        </p:txBody>
      </p:sp>
      <p:pic>
        <p:nvPicPr>
          <p:cNvPr id="4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6" y="4609795"/>
            <a:ext cx="3583735" cy="20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4164398"/>
            <a:ext cx="2889548" cy="26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fr-FR" dirty="0" smtClean="0"/>
              <a:t> </a:t>
            </a:r>
            <a:r>
              <a:rPr lang="en-US" dirty="0" err="1" smtClean="0"/>
              <a:t>Ecoantibio</a:t>
            </a:r>
            <a:r>
              <a:rPr lang="en-US" dirty="0" smtClean="0"/>
              <a:t> plan fights against ABR in the animal sector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 successive action plans built on the same basis: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Ecoantibio</a:t>
            </a:r>
            <a:r>
              <a:rPr lang="en-US" dirty="0" smtClean="0"/>
              <a:t> 1 (2012 – 2016)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Mandatory regulatory measures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Targeted ambitious objectives: </a:t>
            </a:r>
          </a:p>
          <a:p>
            <a:pPr lvl="3"/>
            <a:r>
              <a:rPr lang="en-US" dirty="0" smtClean="0"/>
              <a:t>Reduce animal exposure to antibiotics by 25% in 5 years, </a:t>
            </a:r>
          </a:p>
          <a:p>
            <a:pPr lvl="3"/>
            <a:r>
              <a:rPr lang="en-US" dirty="0"/>
              <a:t>Reduce animal exposure to </a:t>
            </a:r>
            <a:r>
              <a:rPr lang="en-US" dirty="0" smtClean="0"/>
              <a:t>critically important antibiotics </a:t>
            </a:r>
            <a:r>
              <a:rPr lang="en-US" dirty="0"/>
              <a:t>by 25% in </a:t>
            </a:r>
            <a:r>
              <a:rPr lang="en-US" dirty="0" smtClean="0"/>
              <a:t>3 years (objectives set in the Law for the future of agriculture, food and forest)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88" y="4190393"/>
            <a:ext cx="1882588" cy="2673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1321" y="4282072"/>
            <a:ext cx="2382753" cy="255989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88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fr-FR" dirty="0"/>
              <a:t> </a:t>
            </a:r>
            <a:r>
              <a:rPr lang="en-US" dirty="0" err="1"/>
              <a:t>Ecoantibio</a:t>
            </a:r>
            <a:r>
              <a:rPr lang="en-US" dirty="0"/>
              <a:t> plan fights against ABR in the animal sector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 successive action plans </a:t>
            </a:r>
            <a:r>
              <a:rPr lang="en-US" dirty="0"/>
              <a:t>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Ecoantibio</a:t>
            </a:r>
            <a:r>
              <a:rPr lang="en-US" dirty="0" smtClean="0"/>
              <a:t> 2 (2017 – 2021)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Maintain the momentum and follow up the results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More incentive measures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 smtClean="0"/>
              <a:t>One Health </a:t>
            </a:r>
            <a:r>
              <a:rPr lang="en-US" dirty="0" smtClean="0"/>
              <a:t>dimension: </a:t>
            </a:r>
            <a:r>
              <a:rPr lang="en-US" dirty="0" err="1" smtClean="0"/>
              <a:t>Ecoantibio</a:t>
            </a:r>
            <a:r>
              <a:rPr lang="en-US" dirty="0" smtClean="0"/>
              <a:t> is part of the </a:t>
            </a:r>
            <a:r>
              <a:rPr lang="en-US" dirty="0" err="1" smtClean="0"/>
              <a:t>interministerial</a:t>
            </a:r>
            <a:r>
              <a:rPr lang="en-US" dirty="0" smtClean="0"/>
              <a:t> roadmap for controlling antimicrobial resistance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Targeted </a:t>
            </a:r>
            <a:r>
              <a:rPr lang="en-US" dirty="0" smtClean="0"/>
              <a:t>objectives </a:t>
            </a:r>
            <a:r>
              <a:rPr lang="en-US" dirty="0"/>
              <a:t>:</a:t>
            </a:r>
            <a:endParaRPr lang="en-US" dirty="0" smtClean="0"/>
          </a:p>
          <a:p>
            <a:pPr lvl="3"/>
            <a:r>
              <a:rPr lang="en-US" dirty="0" smtClean="0"/>
              <a:t>Reduce by 50% in 5 years cattle, pig and poultry exposure to </a:t>
            </a:r>
            <a:r>
              <a:rPr lang="en-US" dirty="0" err="1" smtClean="0"/>
              <a:t>colistine</a:t>
            </a:r>
            <a:endParaRPr lang="en-US" dirty="0" smtClean="0"/>
          </a:p>
          <a:p>
            <a:pPr lvl="3"/>
            <a:r>
              <a:rPr lang="en-US" dirty="0" smtClean="0"/>
              <a:t>Obtain a downward trend on most of ABR indicators</a:t>
            </a:r>
          </a:p>
          <a:p>
            <a:endParaRPr lang="en-US" dirty="0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05" y="2702858"/>
            <a:ext cx="2209333" cy="31260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637" y="1274295"/>
            <a:ext cx="1742797" cy="24044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fr-FR" dirty="0"/>
              <a:t> </a:t>
            </a:r>
            <a:r>
              <a:rPr lang="en-US" dirty="0" err="1"/>
              <a:t>Ecoantibio</a:t>
            </a:r>
            <a:r>
              <a:rPr lang="en-US" dirty="0"/>
              <a:t> plan fights against ABR in the animal sector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Both</a:t>
            </a:r>
            <a:r>
              <a:rPr lang="fr-FR" dirty="0" smtClean="0"/>
              <a:t> plans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co-constructed</a:t>
            </a:r>
            <a:r>
              <a:rPr lang="fr-FR" dirty="0" smtClean="0"/>
              <a:t> and c</a:t>
            </a:r>
            <a:r>
              <a:rPr lang="en-US" altLang="en-US" dirty="0" smtClean="0">
                <a:latin typeface="Calibri" charset="0"/>
              </a:rPr>
              <a:t>o-implemented with all the stakeholders</a:t>
            </a:r>
            <a:endParaRPr lang="fr-FR" dirty="0"/>
          </a:p>
        </p:txBody>
      </p:sp>
      <p:pic>
        <p:nvPicPr>
          <p:cNvPr id="4" name="Image 17" descr="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5" y="3238209"/>
            <a:ext cx="960546" cy="79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34" y="3807338"/>
            <a:ext cx="14954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79" y="4072696"/>
            <a:ext cx="1734128" cy="8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4" y="3980479"/>
            <a:ext cx="1569720" cy="13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58" y="3174586"/>
            <a:ext cx="1997009" cy="103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11" y="3559638"/>
            <a:ext cx="1756635" cy="72008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403" y="5153662"/>
            <a:ext cx="1489893" cy="4946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583" y="5031451"/>
            <a:ext cx="1624067" cy="5671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3163" y="2906057"/>
            <a:ext cx="1265205" cy="6468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9541" y="5088043"/>
            <a:ext cx="1400175" cy="76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567" y="5229524"/>
            <a:ext cx="1150215" cy="7117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1810" y="2742270"/>
            <a:ext cx="1496937" cy="6224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8646" y="3336396"/>
            <a:ext cx="1645620" cy="4483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6477" y="4110986"/>
            <a:ext cx="1019175" cy="7905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5012" y="4474323"/>
            <a:ext cx="1880163" cy="55943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300" y="4445214"/>
            <a:ext cx="1857375" cy="6000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2446" y="5813015"/>
            <a:ext cx="887564" cy="558553"/>
          </a:xfrm>
          <a:prstGeom prst="rect">
            <a:avLst/>
          </a:prstGeom>
        </p:spPr>
      </p:pic>
      <p:sp>
        <p:nvSpPr>
          <p:cNvPr id="23" name="AutoShape 2" descr="Résultat de recherche d'images pour &quot;sngtv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51677" y="4474323"/>
            <a:ext cx="1356742" cy="51350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8997" y="6062136"/>
            <a:ext cx="1351602" cy="55780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19478" y="2786184"/>
            <a:ext cx="850842" cy="110042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2364" y="5676190"/>
            <a:ext cx="1533525" cy="885825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52" y="5153662"/>
            <a:ext cx="901839" cy="121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08163" y="3377840"/>
            <a:ext cx="1272303" cy="116881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81" y="5908203"/>
            <a:ext cx="2005483" cy="9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of antibiotic use: tool for managing the plan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5425" y="1941923"/>
            <a:ext cx="6764866" cy="462653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Monitoring of antibiotic use and ABR is essential:</a:t>
            </a:r>
          </a:p>
          <a:p>
            <a:pPr marL="857250" lvl="1" indent="-4572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975"/>
              </a:spcAft>
              <a:buClr>
                <a:srgbClr val="000000"/>
              </a:buClr>
              <a:buSzPct val="100000"/>
              <a:defRPr/>
            </a:pPr>
            <a:r>
              <a:rPr lang="en-US" sz="1700" dirty="0"/>
              <a:t>Made by the French Agency for Food, Environmental and Occupational Health &amp; Safety (ANSES)</a:t>
            </a:r>
            <a:endParaRPr lang="en-US" sz="1700" dirty="0">
              <a:solidFill>
                <a:srgbClr val="000000"/>
              </a:solidFill>
              <a:latin typeface="Calibri" panose="020F0502020204030204" pitchFamily="34" charset="0"/>
              <a:ea typeface="SimSun"/>
            </a:endParaRPr>
          </a:p>
          <a:p>
            <a:pPr marL="857250" lvl="1" indent="-4572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975"/>
              </a:spcAft>
              <a:buClr>
                <a:srgbClr val="000000"/>
              </a:buClr>
              <a:buSzPct val="100000"/>
              <a:defRPr/>
            </a:pPr>
            <a:r>
              <a:rPr lang="en-US" sz="1700" dirty="0" smtClean="0">
                <a:solidFill>
                  <a:srgbClr val="000000"/>
                </a:solidFill>
                <a:latin typeface="Calibri" panose="020F0502020204030204" pitchFamily="34" charset="0"/>
                <a:ea typeface="SimSun"/>
              </a:rPr>
              <a:t>Recorded 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SimSun"/>
              </a:rPr>
              <a:t>antibiotic sales since 1999 enable the calculation of the ALEA (animal level of exposure to </a:t>
            </a:r>
            <a:r>
              <a:rPr lang="en-US" sz="1700" dirty="0" smtClean="0">
                <a:solidFill>
                  <a:srgbClr val="000000"/>
                </a:solidFill>
                <a:latin typeface="Calibri" panose="020F0502020204030204" pitchFamily="34" charset="0"/>
                <a:ea typeface="SimSun"/>
              </a:rPr>
              <a:t>antibiotics)</a:t>
            </a:r>
          </a:p>
          <a:p>
            <a:pPr marL="857250" lvl="1" indent="-4572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975"/>
              </a:spcAft>
              <a:buClr>
                <a:srgbClr val="000000"/>
              </a:buClr>
              <a:buSzPct val="100000"/>
              <a:defRPr/>
            </a:pPr>
            <a:r>
              <a:rPr lang="en-US" sz="1700" dirty="0" smtClean="0">
                <a:latin typeface="Calibri" panose="020F0502020204030204" pitchFamily="34" charset="0"/>
              </a:rPr>
              <a:t>Allows to analyze how efficient were the actions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b="1" dirty="0" smtClean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ALEA decrease for critically important antibiotics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in 2017: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600" dirty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87,8</a:t>
            </a:r>
            <a:r>
              <a:rPr lang="fr-FR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% </a:t>
            </a:r>
            <a:r>
              <a:rPr lang="fr-FR" sz="1600" dirty="0" err="1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fluoroquinolones</a:t>
            </a:r>
            <a:r>
              <a:rPr lang="fr-FR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vs. 2013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dirty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94,2 % C3/C4G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vs.</a:t>
            </a:r>
            <a:r>
              <a:rPr lang="en-GB" sz="14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2013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400" dirty="0">
              <a:solidFill>
                <a:srgbClr val="000000"/>
              </a:solidFill>
              <a:latin typeface="Arial" pitchFamily="34"/>
              <a:ea typeface="SimSun" pitchFamily="34"/>
              <a:cs typeface="SimSun" pitchFamily="34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61,1%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colistine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vs.</a:t>
            </a:r>
            <a:r>
              <a:rPr lang="en-GB" sz="1400" dirty="0">
                <a:solidFill>
                  <a:srgbClr val="000000"/>
                </a:solidFill>
                <a:latin typeface="Arial" pitchFamily="34"/>
                <a:ea typeface="SimSun" pitchFamily="34"/>
                <a:cs typeface="SimSun" pitchFamily="34"/>
              </a:rPr>
              <a:t> 2011</a:t>
            </a:r>
          </a:p>
          <a:p>
            <a:pPr marL="857250" lvl="1" indent="-457200">
              <a:lnSpc>
                <a:spcPct val="100000"/>
              </a:lnSpc>
              <a:defRPr/>
            </a:pPr>
            <a:endParaRPr lang="fr-FR" sz="17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26097" y="1941923"/>
            <a:ext cx="4597677" cy="3679448"/>
            <a:chOff x="194246" y="1550433"/>
            <a:chExt cx="4597677" cy="3679448"/>
          </a:xfrm>
        </p:grpSpPr>
        <p:grpSp>
          <p:nvGrpSpPr>
            <p:cNvPr id="4" name="Groupe 11"/>
            <p:cNvGrpSpPr>
              <a:grpSpLocks/>
            </p:cNvGrpSpPr>
            <p:nvPr/>
          </p:nvGrpSpPr>
          <p:grpSpPr bwMode="auto">
            <a:xfrm>
              <a:off x="1484313" y="1550433"/>
              <a:ext cx="1551322" cy="879475"/>
              <a:chOff x="7692484" y="995708"/>
              <a:chExt cx="1551322" cy="879747"/>
            </a:xfrm>
          </p:grpSpPr>
          <p:sp>
            <p:nvSpPr>
              <p:cNvPr id="5" name="ZoneTexte 19"/>
              <p:cNvSpPr txBox="1"/>
              <p:nvPr/>
            </p:nvSpPr>
            <p:spPr>
              <a:xfrm>
                <a:off x="7692484" y="995708"/>
                <a:ext cx="1551322" cy="37425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wrap="none" compatLnSpc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b="1" dirty="0" smtClean="0">
                    <a:solidFill>
                      <a:srgbClr val="FF0000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ECOANTIBIO 1</a:t>
                </a:r>
                <a:endParaRPr lang="fr-FR" b="1" dirty="0">
                  <a:solidFill>
                    <a:srgbClr val="FF0000"/>
                  </a:solidFill>
                  <a:latin typeface="Calibri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6" name="Forme libre 5"/>
              <p:cNvSpPr/>
              <p:nvPr/>
            </p:nvSpPr>
            <p:spPr>
              <a:xfrm rot="10379134">
                <a:off x="8732296" y="1364122"/>
                <a:ext cx="46038" cy="51133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" h="1115" fill="none">
                    <a:moveTo>
                      <a:pt x="10" y="0"/>
                    </a:moveTo>
                    <a:lnTo>
                      <a:pt x="0" y="1115"/>
                    </a:lnTo>
                  </a:path>
                </a:pathLst>
              </a:custGeom>
              <a:noFill/>
              <a:ln w="38160" cap="flat">
                <a:solidFill>
                  <a:srgbClr val="FF0000"/>
                </a:solidFill>
                <a:prstDash val="solid"/>
                <a:miter/>
                <a:headEnd type="arrow"/>
              </a:ln>
            </p:spPr>
            <p:txBody>
              <a:bodyPr lIns="108720" tIns="63720" rIns="108720" bIns="63720" anchor="ctr" compatLnSpc="0"/>
              <a:lstStyle/>
              <a:p>
                <a:pPr eaLnBrk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>
                  <a:latin typeface="Liberation Sans" pitchFamily="18"/>
                  <a:ea typeface="Microsoft YaHei" pitchFamily="2"/>
                  <a:cs typeface="Mangal" pitchFamily="2"/>
                </a:endParaRPr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881063" y="4392058"/>
              <a:ext cx="3595687" cy="355600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eaLnBrk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fr-FR" b="1" dirty="0">
                  <a:solidFill>
                    <a:schemeClr val="tx1"/>
                  </a:solidFill>
                  <a:latin typeface="Liberation Sans" pitchFamily="18"/>
                  <a:ea typeface="Microsoft YaHei" pitchFamily="2"/>
                  <a:cs typeface="Mangal" pitchFamily="2"/>
                </a:rPr>
                <a:t>-38,9 % </a:t>
              </a:r>
              <a:r>
                <a:rPr lang="fr-FR" b="1" dirty="0" smtClean="0">
                  <a:latin typeface="Liberation Sans" pitchFamily="18"/>
                  <a:ea typeface="Microsoft YaHei" pitchFamily="2"/>
                  <a:cs typeface="Mangal" pitchFamily="2"/>
                </a:rPr>
                <a:t>in</a:t>
              </a:r>
              <a:r>
                <a:rPr lang="fr-FR" b="1" dirty="0" smtClean="0">
                  <a:solidFill>
                    <a:schemeClr val="tx1"/>
                  </a:solidFill>
                  <a:latin typeface="Liberation Sans" pitchFamily="18"/>
                  <a:ea typeface="Microsoft YaHei" pitchFamily="2"/>
                  <a:cs typeface="Mangal" pitchFamily="2"/>
                </a:rPr>
                <a:t> </a:t>
              </a:r>
              <a:r>
                <a:rPr lang="fr-FR" b="1" dirty="0">
                  <a:solidFill>
                    <a:schemeClr val="tx1"/>
                  </a:solidFill>
                  <a:latin typeface="Liberation Sans" pitchFamily="18"/>
                  <a:ea typeface="Microsoft YaHei" pitchFamily="2"/>
                  <a:cs typeface="Mangal" pitchFamily="2"/>
                </a:rPr>
                <a:t>6 </a:t>
              </a:r>
              <a:r>
                <a:rPr lang="fr-FR" b="1" dirty="0" err="1" smtClean="0">
                  <a:latin typeface="Liberation Sans" pitchFamily="18"/>
                  <a:ea typeface="Microsoft YaHei" pitchFamily="2"/>
                  <a:cs typeface="Mangal" pitchFamily="2"/>
                </a:rPr>
                <a:t>years</a:t>
              </a:r>
              <a:r>
                <a:rPr lang="fr-FR" b="1" dirty="0" smtClean="0">
                  <a:solidFill>
                    <a:schemeClr val="tx1"/>
                  </a:solidFill>
                  <a:latin typeface="Liberation Sans" pitchFamily="18"/>
                  <a:ea typeface="Microsoft YaHei" pitchFamily="2"/>
                  <a:cs typeface="Mangal" pitchFamily="2"/>
                </a:rPr>
                <a:t> </a:t>
              </a:r>
              <a:r>
                <a:rPr lang="fr-FR" b="1" dirty="0">
                  <a:solidFill>
                    <a:schemeClr val="tx1"/>
                  </a:solidFill>
                  <a:latin typeface="Liberation Sans" pitchFamily="18"/>
                  <a:ea typeface="Microsoft YaHei" pitchFamily="2"/>
                  <a:cs typeface="Mangal" pitchFamily="2"/>
                </a:rPr>
                <a:t>(2012-2017)</a:t>
              </a:r>
            </a:p>
          </p:txBody>
        </p:sp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5498208"/>
                </p:ext>
              </p:extLst>
            </p:nvPr>
          </p:nvGraphicFramePr>
          <p:xfrm>
            <a:off x="194246" y="1946032"/>
            <a:ext cx="4597677" cy="3283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362" y="3635686"/>
            <a:ext cx="2315638" cy="31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218" y="174057"/>
            <a:ext cx="10085116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Monitoring of ABR: 2 complementary tools exist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1. Surveillance of ABR in zoonotic and commensal bacteria in pig, poultry and cattle, at slaughterhouse and retail (Decision UE 2013/652)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15"/>
          <p:cNvSpPr txBox="1"/>
          <p:nvPr/>
        </p:nvSpPr>
        <p:spPr>
          <a:xfrm>
            <a:off x="2745342" y="5954640"/>
            <a:ext cx="6588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E. coli sensitivity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/caeca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b="1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Evolution with time</a:t>
            </a:r>
            <a:r>
              <a:rPr lang="en-US" sz="13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(</a:t>
            </a:r>
            <a:r>
              <a:rPr lang="en-US" sz="135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2015-2017</a:t>
            </a:r>
            <a:r>
              <a:rPr lang="en-US" sz="135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)</a:t>
            </a:r>
            <a:endParaRPr lang="en-US" sz="1350" b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830" y="2004771"/>
            <a:ext cx="861756" cy="7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926084"/>
              </p:ext>
            </p:extLst>
          </p:nvPr>
        </p:nvGraphicFramePr>
        <p:xfrm>
          <a:off x="3796715" y="2663247"/>
          <a:ext cx="4485986" cy="34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69333" y="2170738"/>
            <a:ext cx="28278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Monitored bacteria: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Salmonella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Campylobacter </a:t>
            </a:r>
            <a:r>
              <a:rPr lang="en-US" dirty="0" err="1" smtClean="0"/>
              <a:t>jejuni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E. Coli indicatrices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E. Coli BLSE, </a:t>
            </a:r>
            <a:r>
              <a:rPr lang="en-US" dirty="0" err="1" smtClean="0"/>
              <a:t>AmpC</a:t>
            </a:r>
            <a:r>
              <a:rPr lang="en-US" dirty="0" smtClean="0"/>
              <a:t> </a:t>
            </a:r>
            <a:r>
              <a:rPr lang="en-US" dirty="0" err="1" smtClean="0"/>
              <a:t>carbapénémases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Even-numbered years: chicken and turkey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Odd-numbered </a:t>
            </a:r>
            <a:r>
              <a:rPr lang="en-US" dirty="0"/>
              <a:t>years : </a:t>
            </a:r>
            <a:r>
              <a:rPr lang="en-US" dirty="0" smtClean="0"/>
              <a:t>cattle &lt; 1 year et pig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684" y="230188"/>
            <a:ext cx="10085116" cy="1325563"/>
          </a:xfrm>
        </p:spPr>
        <p:txBody>
          <a:bodyPr>
            <a:noAutofit/>
          </a:bodyPr>
          <a:lstStyle/>
          <a:p>
            <a:r>
              <a:rPr lang="en-US" sz="2800" dirty="0"/>
              <a:t>Monitoring of ABR: 2 complementary tools exist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</a:rPr>
              <a:t>2. The </a:t>
            </a:r>
            <a:r>
              <a:rPr lang="fr-FR" altLang="fr-FR" sz="2400" i="1" dirty="0" err="1" smtClean="0">
                <a:solidFill>
                  <a:schemeClr val="accent1">
                    <a:lumMod val="50000"/>
                  </a:schemeClr>
                </a:solidFill>
              </a:rPr>
              <a:t>Résapath</a:t>
            </a:r>
            <a:r>
              <a:rPr lang="fr-FR" altLang="fr-FR" sz="2400" i="1" dirty="0" smtClean="0">
                <a:solidFill>
                  <a:schemeClr val="accent1">
                    <a:lumMod val="50000"/>
                  </a:schemeClr>
                </a:solidFill>
              </a:rPr>
              <a:t> network, ANSES</a:t>
            </a:r>
            <a:endParaRPr lang="fr-FR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93" y="1506803"/>
            <a:ext cx="7670984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62" y="819151"/>
            <a:ext cx="3981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040466" y="612801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b="1" dirty="0" smtClean="0"/>
              <a:t>Resistance to fluoroquinolones in E. coli, different species, </a:t>
            </a:r>
            <a:r>
              <a:rPr lang="en-US" altLang="fr-FR" b="1" dirty="0"/>
              <a:t>i</a:t>
            </a:r>
            <a:r>
              <a:rPr lang="en-US" altLang="fr-FR" b="1" dirty="0" smtClean="0"/>
              <a:t>n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0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measures: examples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arenR"/>
              <a:defRPr/>
            </a:pPr>
            <a:r>
              <a:rPr lang="en-US" altLang="fr-FR" sz="2000" b="1" dirty="0">
                <a:latin typeface="Calibri" charset="0"/>
              </a:rPr>
              <a:t>Restrict the use of critically important antibiotics</a:t>
            </a:r>
          </a:p>
          <a:p>
            <a:pPr marL="457200" indent="-457200">
              <a:buFont typeface="Wingdings" charset="2"/>
              <a:buChar char="Ø"/>
              <a:defRPr/>
            </a:pPr>
            <a:r>
              <a:rPr lang="en-US" altLang="fr-FR" sz="2000" dirty="0">
                <a:latin typeface="Calibri" charset="0"/>
              </a:rPr>
              <a:t>Objective : avoid the use of critically important antibiotics (CIA) (which should be used only to treat human diseases) whenever other medicine or antibiotics can be used successfully</a:t>
            </a:r>
          </a:p>
          <a:p>
            <a:pPr marL="457200" lvl="0" indent="-4572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Wingdings" charset="2"/>
              <a:buChar char="Ø"/>
              <a:defRPr/>
            </a:pPr>
            <a:r>
              <a:rPr lang="en-US" altLang="fr-FR" sz="2000" dirty="0">
                <a:solidFill>
                  <a:srgbClr val="000000"/>
                </a:solidFill>
                <a:latin typeface="Calibri" charset="0"/>
                <a:ea typeface="SimSun"/>
              </a:rPr>
              <a:t>Legal tools:</a:t>
            </a:r>
          </a:p>
          <a:p>
            <a:pPr marL="742950" lvl="1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975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fr-FR" sz="1700" dirty="0">
                <a:solidFill>
                  <a:srgbClr val="000000"/>
                </a:solidFill>
                <a:latin typeface="Calibri" charset="0"/>
                <a:ea typeface="SimSun"/>
              </a:rPr>
              <a:t>Preventive use of CIA is forbidden</a:t>
            </a:r>
          </a:p>
          <a:p>
            <a:pPr marL="742950" lvl="1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975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fr-FR" sz="1700" dirty="0">
                <a:solidFill>
                  <a:srgbClr val="000000"/>
                </a:solidFill>
                <a:latin typeface="Calibri" charset="0"/>
                <a:ea typeface="SimSun"/>
              </a:rPr>
              <a:t>Curative and </a:t>
            </a:r>
            <a:r>
              <a:rPr lang="en-US" altLang="fr-FR" sz="1700" dirty="0" err="1">
                <a:solidFill>
                  <a:srgbClr val="000000"/>
                </a:solidFill>
                <a:latin typeface="Calibri" charset="0"/>
                <a:ea typeface="SimSun"/>
              </a:rPr>
              <a:t>metaphylactic</a:t>
            </a:r>
            <a:r>
              <a:rPr lang="en-US" altLang="fr-FR" sz="1700" dirty="0">
                <a:solidFill>
                  <a:srgbClr val="000000"/>
                </a:solidFill>
                <a:latin typeface="Calibri" charset="0"/>
                <a:ea typeface="SimSun"/>
              </a:rPr>
              <a:t> use possible only after:</a:t>
            </a:r>
          </a:p>
          <a:p>
            <a:pPr marL="1200150" lvl="2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738"/>
              </a:spcAft>
              <a:buClr>
                <a:srgbClr val="000000"/>
              </a:buClr>
              <a:buSzPct val="100000"/>
              <a:buFont typeface="Wingdings" charset="2"/>
              <a:buChar char="ü"/>
              <a:defRPr/>
            </a:pPr>
            <a:r>
              <a:rPr lang="en-US" altLang="fr-FR" sz="1400" dirty="0">
                <a:solidFill>
                  <a:srgbClr val="000000"/>
                </a:solidFill>
                <a:latin typeface="Calibri" charset="0"/>
                <a:ea typeface="SimSun"/>
              </a:rPr>
              <a:t>Clinical examination or necropsy</a:t>
            </a:r>
          </a:p>
          <a:p>
            <a:pPr marL="1200150" lvl="2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738"/>
              </a:spcAft>
              <a:buClr>
                <a:srgbClr val="000000"/>
              </a:buClr>
              <a:buSzPct val="100000"/>
              <a:buFont typeface="Wingdings" charset="2"/>
              <a:buChar char="ü"/>
              <a:defRPr/>
            </a:pPr>
            <a:r>
              <a:rPr lang="en-US" altLang="fr-FR" sz="1400" dirty="0">
                <a:solidFill>
                  <a:srgbClr val="000000"/>
                </a:solidFill>
                <a:latin typeface="Calibri" charset="0"/>
                <a:ea typeface="SimSun"/>
              </a:rPr>
              <a:t>Sampling and identifying the bacteria</a:t>
            </a:r>
          </a:p>
          <a:p>
            <a:pPr marL="1200150" lvl="2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738"/>
              </a:spcAft>
              <a:buClr>
                <a:srgbClr val="000000"/>
              </a:buClr>
              <a:buSzPct val="100000"/>
              <a:buFont typeface="Wingdings" charset="2"/>
              <a:buChar char="ü"/>
              <a:defRPr/>
            </a:pPr>
            <a:r>
              <a:rPr lang="en-US" altLang="fr-FR" sz="1400" dirty="0">
                <a:solidFill>
                  <a:srgbClr val="000000"/>
                </a:solidFill>
                <a:latin typeface="Calibri" charset="0"/>
                <a:ea typeface="SimSun"/>
              </a:rPr>
              <a:t>Sensitivity testing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altLang="fr-FR" sz="2000" dirty="0" smtClean="0">
              <a:latin typeface="Calibri" panose="020F0502020204030204" pitchFamily="34" charset="0"/>
            </a:endParaRPr>
          </a:p>
          <a:p>
            <a:pPr marL="457200" indent="-457200">
              <a:buNone/>
              <a:defRPr/>
            </a:pPr>
            <a:r>
              <a:rPr lang="fr-FR" altLang="fr-FR" sz="2000" b="1" dirty="0" smtClean="0">
                <a:latin typeface="Calibri" panose="020F0502020204030204" pitchFamily="34" charset="0"/>
              </a:rPr>
              <a:t>2</a:t>
            </a:r>
            <a:r>
              <a:rPr lang="fr-FR" altLang="fr-FR" sz="2000" b="1" dirty="0">
                <a:latin typeface="Calibri" panose="020F0502020204030204" pitchFamily="34" charset="0"/>
              </a:rPr>
              <a:t>)	</a:t>
            </a:r>
            <a:r>
              <a:rPr lang="en-US" altLang="fr-FR" sz="2000" b="1" dirty="0" smtClean="0">
                <a:latin typeface="Calibri" charset="0"/>
              </a:rPr>
              <a:t>Ban </a:t>
            </a:r>
            <a:r>
              <a:rPr lang="en-US" altLang="fr-FR" sz="2000" b="1" dirty="0">
                <a:latin typeface="Calibri" charset="0"/>
              </a:rPr>
              <a:t>on discounts for antibiotics sales</a:t>
            </a:r>
          </a:p>
          <a:p>
            <a:endParaRPr lang="fr-FR" dirty="0"/>
          </a:p>
        </p:txBody>
      </p:sp>
      <p:grpSp>
        <p:nvGrpSpPr>
          <p:cNvPr id="6" name="Groupe 7"/>
          <p:cNvGrpSpPr>
            <a:grpSpLocks/>
          </p:cNvGrpSpPr>
          <p:nvPr/>
        </p:nvGrpSpPr>
        <p:grpSpPr bwMode="auto">
          <a:xfrm>
            <a:off x="7292412" y="5302250"/>
            <a:ext cx="1008062" cy="1009650"/>
            <a:chOff x="6394633" y="5256265"/>
            <a:chExt cx="1007999" cy="1007999"/>
          </a:xfrm>
        </p:grpSpPr>
        <p:pic>
          <p:nvPicPr>
            <p:cNvPr id="7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633" y="5256265"/>
              <a:ext cx="1007999" cy="10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rme libre 7"/>
            <p:cNvSpPr/>
            <p:nvPr/>
          </p:nvSpPr>
          <p:spPr>
            <a:xfrm rot="7281289">
              <a:off x="6465953" y="5710262"/>
              <a:ext cx="865358" cy="10000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3465A4"/>
              </a:solidFill>
              <a:prstDash val="solid"/>
              <a:miter/>
            </a:ln>
          </p:spPr>
          <p:txBody>
            <a:bodyPr lIns="90000" tIns="45000" rIns="90000" bIns="45000" anchor="ctr" compatLnSpc="0"/>
            <a:lstStyle/>
            <a:p>
              <a:pPr eaLnBrk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fr-FR">
                <a:latin typeface="Liberation Sans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44" y="3328937"/>
            <a:ext cx="2294467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1176</Words>
  <Application>Microsoft Office PowerPoint</Application>
  <PresentationFormat>Grand écran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Microsoft YaHei</vt:lpstr>
      <vt:lpstr>ＭＳ Ｐゴシック</vt:lpstr>
      <vt:lpstr>SimSun</vt:lpstr>
      <vt:lpstr>Arial</vt:lpstr>
      <vt:lpstr>Calibri</vt:lpstr>
      <vt:lpstr>Calibri Light</vt:lpstr>
      <vt:lpstr>Liberation Sans</vt:lpstr>
      <vt:lpstr>Mangal</vt:lpstr>
      <vt:lpstr>Times New Roman</vt:lpstr>
      <vt:lpstr>Wingdings</vt:lpstr>
      <vt:lpstr>Thème Office</vt:lpstr>
      <vt:lpstr>Ecoantibio</vt:lpstr>
      <vt:lpstr>Resistance to antibiotics (ABR)</vt:lpstr>
      <vt:lpstr>The Ecoantibio plan fights against ABR in the animal sector</vt:lpstr>
      <vt:lpstr>The Ecoantibio plan fights against ABR in the animal sector</vt:lpstr>
      <vt:lpstr>The Ecoantibio plan fights against ABR in the animal sector</vt:lpstr>
      <vt:lpstr>Monitoring of antibiotic use: tool for managing the plan</vt:lpstr>
      <vt:lpstr>Monitoring of ABR: 2 complementary tools exist  1. Surveillance of ABR in zoonotic and commensal bacteria in pig, poultry and cattle, at slaughterhouse and retail (Decision UE 2013/652)</vt:lpstr>
      <vt:lpstr>Monitoring of ABR: 2 complementary tools exist  2. The Résapath network, ANSES</vt:lpstr>
      <vt:lpstr>Mandatory measures: examples</vt:lpstr>
      <vt:lpstr>Mandatory measures : mandatory hygiene education visits devoted to ABR</vt:lpstr>
      <vt:lpstr>Incentive measures: communication campaigns</vt:lpstr>
      <vt:lpstr>Incentive measures : One health meetings</vt:lpstr>
      <vt:lpstr>Incentive measures : network of veterinarians expert in antibiotherapy</vt:lpstr>
      <vt:lpstr>Incentive measures : research</vt:lpstr>
      <vt:lpstr>Incentive measures : research  Examples of research/action projects on prevention</vt:lpstr>
      <vt:lpstr>Incentive measures : research  Examples of projects focusing on resistance</vt:lpstr>
      <vt:lpstr>Incentive measures : research  Examples of projects on training</vt:lpstr>
      <vt:lpstr>Incentive measures : focus on alternatives to antibiotics (plants, essential oils, phages…)</vt:lpstr>
      <vt:lpstr>Ministry actions : communication at the European level</vt:lpstr>
      <vt:lpstr>Ministry actions : communication at the international level</vt:lpstr>
      <vt:lpstr>Conclusion</vt:lpstr>
    </vt:vector>
  </TitlesOfParts>
  <Company>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cecile.adam</dc:creator>
  <cp:lastModifiedBy>cecile.adam</cp:lastModifiedBy>
  <cp:revision>103</cp:revision>
  <dcterms:created xsi:type="dcterms:W3CDTF">2019-02-27T12:58:53Z</dcterms:created>
  <dcterms:modified xsi:type="dcterms:W3CDTF">2019-07-26T06:21:12Z</dcterms:modified>
</cp:coreProperties>
</file>