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57" r:id="rId3"/>
    <p:sldId id="258" r:id="rId4"/>
    <p:sldId id="262" r:id="rId5"/>
    <p:sldId id="259" r:id="rId6"/>
    <p:sldId id="260" r:id="rId7"/>
    <p:sldId id="263" r:id="rId8"/>
    <p:sldId id="264" r:id="rId9"/>
    <p:sldId id="265" r:id="rId10"/>
    <p:sldId id="272" r:id="rId11"/>
    <p:sldId id="266" r:id="rId12"/>
    <p:sldId id="267" r:id="rId13"/>
    <p:sldId id="277" r:id="rId14"/>
    <p:sldId id="268" r:id="rId15"/>
    <p:sldId id="273" r:id="rId16"/>
    <p:sldId id="281" r:id="rId17"/>
    <p:sldId id="274" r:id="rId18"/>
    <p:sldId id="275" r:id="rId19"/>
    <p:sldId id="278" r:id="rId20"/>
    <p:sldId id="269" r:id="rId21"/>
    <p:sldId id="270"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e LARRECHE" initials="SL" lastIdx="2" clrIdx="0">
    <p:extLst>
      <p:ext uri="{19B8F6BF-5375-455C-9EA6-DF929625EA0E}">
        <p15:presenceInfo xmlns:p15="http://schemas.microsoft.com/office/powerpoint/2012/main" userId="Stephane LARRECHE" providerId="None"/>
      </p:ext>
    </p:extLst>
  </p:cmAuthor>
  <p:cmAuthor id="2" name="cecile.adam" initials="c" lastIdx="1" clrIdx="1">
    <p:extLst>
      <p:ext uri="{19B8F6BF-5375-455C-9EA6-DF929625EA0E}">
        <p15:presenceInfo xmlns:p15="http://schemas.microsoft.com/office/powerpoint/2012/main" userId="cecile.a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E5B2"/>
    <a:srgbClr val="09E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842" autoAdjust="0"/>
  </p:normalViewPr>
  <p:slideViewPr>
    <p:cSldViewPr snapToGrid="0">
      <p:cViewPr varScale="1">
        <p:scale>
          <a:sx n="60" d="100"/>
          <a:sy n="60" d="100"/>
        </p:scale>
        <p:origin x="3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ecile.adam\AppData\Local\Temp\recap%20indic%20GM-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FGRNAS1.afssa.fr\COMMUNS\Public\PHC\CMIDGAL\Plan%20de%20surveillance%20abattoir\Donn&#233;es%20compil&#233;es\ABATTOIR_E.%20coli%20veau%202015-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667004663441996E-2"/>
          <c:y val="2.3600963381690206E-2"/>
          <c:w val="0.62152449693788314"/>
          <c:h val="0.85839814906440104"/>
        </c:manualLayout>
      </c:layout>
      <c:lineChart>
        <c:grouping val="standard"/>
        <c:varyColors val="0"/>
        <c:ser>
          <c:idx val="0"/>
          <c:order val="0"/>
          <c:tx>
            <c:strRef>
              <c:f>'E:\GM\GM2017 N\novembre\[fig pres suivi 2017.xlsx]recap indic'!$L$2</c:f>
              <c:strCache>
                <c:ptCount val="1"/>
                <c:pt idx="0">
                  <c:v>Tonnage</c:v>
                </c:pt>
              </c:strCache>
            </c:strRef>
          </c:tx>
          <c:marker>
            <c:symbol val="none"/>
          </c:marker>
          <c:trendline>
            <c:trendlineType val="poly"/>
            <c:order val="4"/>
            <c:dispRSqr val="0"/>
            <c:dispEq val="0"/>
          </c:trendline>
          <c:cat>
            <c:numRef>
              <c:f>'E:\GM\GM2017 N\novembre\[fig pres suivi 2017.xlsx]recap indic'!$K$3:$K$20</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'E:\GM\GM2017 N\novembre\[fig pres suivi 2017.xlsx]recap indic'!$L$3:$L$20</c:f>
              <c:numCache>
                <c:formatCode>General</c:formatCode>
                <c:ptCount val="18"/>
                <c:pt idx="0">
                  <c:v>1</c:v>
                </c:pt>
                <c:pt idx="1">
                  <c:v>1.0549199084668193</c:v>
                </c:pt>
                <c:pt idx="2">
                  <c:v>1.0480549199084668</c:v>
                </c:pt>
                <c:pt idx="3">
                  <c:v>1.0114416475972541</c:v>
                </c:pt>
                <c:pt idx="4">
                  <c:v>0.98627002288329524</c:v>
                </c:pt>
                <c:pt idx="5">
                  <c:v>0.9610983981693364</c:v>
                </c:pt>
                <c:pt idx="6">
                  <c:v>0.98779557589626243</c:v>
                </c:pt>
                <c:pt idx="7">
                  <c:v>0.94355453852021354</c:v>
                </c:pt>
                <c:pt idx="8">
                  <c:v>1.0122044241037376</c:v>
                </c:pt>
                <c:pt idx="9">
                  <c:v>0.89321128909229597</c:v>
                </c:pt>
                <c:pt idx="10">
                  <c:v>0.80778032036613268</c:v>
                </c:pt>
                <c:pt idx="11">
                  <c:v>0.77421815408085426</c:v>
                </c:pt>
                <c:pt idx="12">
                  <c:v>0.69412662090007626</c:v>
                </c:pt>
                <c:pt idx="13">
                  <c:v>0.5995423340961098</c:v>
                </c:pt>
                <c:pt idx="14">
                  <c:v>0.54004576659038905</c:v>
                </c:pt>
                <c:pt idx="15">
                  <c:v>0.60106788710907699</c:v>
                </c:pt>
                <c:pt idx="16">
                  <c:v>0.39206712433257057</c:v>
                </c:pt>
                <c:pt idx="17">
                  <c:v>0.40427154843630814</c:v>
                </c:pt>
              </c:numCache>
            </c:numRef>
          </c:val>
          <c:smooth val="0"/>
          <c:extLst>
            <c:ext xmlns:c16="http://schemas.microsoft.com/office/drawing/2014/chart" uri="{C3380CC4-5D6E-409C-BE32-E72D297353CC}">
              <c16:uniqueId val="{00000000-4AB0-4896-894D-B0D9ABEA8602}"/>
            </c:ext>
          </c:extLst>
        </c:ser>
        <c:ser>
          <c:idx val="1"/>
          <c:order val="1"/>
          <c:tx>
            <c:strRef>
              <c:f>'E:\GM\GM2017 N\novembre\[fig pres suivi 2017.xlsx]recap indic'!$M$2</c:f>
              <c:strCache>
                <c:ptCount val="1"/>
                <c:pt idx="0">
                  <c:v>ALEA</c:v>
                </c:pt>
              </c:strCache>
            </c:strRef>
          </c:tx>
          <c:marker>
            <c:symbol val="none"/>
          </c:marker>
          <c:trendline>
            <c:trendlineType val="poly"/>
            <c:order val="2"/>
            <c:dispRSqr val="0"/>
            <c:dispEq val="0"/>
          </c:trendline>
          <c:cat>
            <c:numRef>
              <c:f>'E:\GM\GM2017 N\novembre\[fig pres suivi 2017.xlsx]recap indic'!$K$3:$K$20</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'E:\GM\GM2017 N\novembre\[fig pres suivi 2017.xlsx]recap indic'!$M$3:$M$20</c:f>
              <c:numCache>
                <c:formatCode>General</c:formatCode>
                <c:ptCount val="18"/>
                <c:pt idx="0">
                  <c:v>1</c:v>
                </c:pt>
                <c:pt idx="1">
                  <c:v>1.0671378091872792</c:v>
                </c:pt>
                <c:pt idx="2">
                  <c:v>1.0883392226148412</c:v>
                </c:pt>
                <c:pt idx="3">
                  <c:v>1.1395759717314489</c:v>
                </c:pt>
                <c:pt idx="4">
                  <c:v>1.1872791519434631</c:v>
                </c:pt>
                <c:pt idx="5">
                  <c:v>1.1643109540636043</c:v>
                </c:pt>
                <c:pt idx="6">
                  <c:v>1.2809187279151943</c:v>
                </c:pt>
                <c:pt idx="7">
                  <c:v>1.2650176678445231</c:v>
                </c:pt>
                <c:pt idx="8">
                  <c:v>1.2703180212014136</c:v>
                </c:pt>
                <c:pt idx="9">
                  <c:v>1.1466431095406362</c:v>
                </c:pt>
                <c:pt idx="10">
                  <c:v>1.1201413427561839</c:v>
                </c:pt>
                <c:pt idx="11">
                  <c:v>1.1289752650176679</c:v>
                </c:pt>
                <c:pt idx="12">
                  <c:v>1.0812720848056538</c:v>
                </c:pt>
                <c:pt idx="13">
                  <c:v>1.0159010600706715</c:v>
                </c:pt>
                <c:pt idx="14">
                  <c:v>0.93992932862190826</c:v>
                </c:pt>
                <c:pt idx="15">
                  <c:v>1.0636042402826855</c:v>
                </c:pt>
                <c:pt idx="16">
                  <c:v>0.66077738515901063</c:v>
                </c:pt>
                <c:pt idx="17">
                  <c:v>0.68551236749116617</c:v>
                </c:pt>
              </c:numCache>
            </c:numRef>
          </c:val>
          <c:smooth val="0"/>
          <c:extLst>
            <c:ext xmlns:c16="http://schemas.microsoft.com/office/drawing/2014/chart" uri="{C3380CC4-5D6E-409C-BE32-E72D297353CC}">
              <c16:uniqueId val="{00000001-4AB0-4896-894D-B0D9ABEA8602}"/>
            </c:ext>
          </c:extLst>
        </c:ser>
        <c:ser>
          <c:idx val="2"/>
          <c:order val="2"/>
          <c:tx>
            <c:strRef>
              <c:f>'E:\GM\GM2017 N\novembre\[fig pres suivi 2017.xlsx]recap indic'!$N$2</c:f>
              <c:strCache>
                <c:ptCount val="1"/>
                <c:pt idx="0">
                  <c:v>nADD/biomasse</c:v>
                </c:pt>
              </c:strCache>
            </c:strRef>
          </c:tx>
          <c:marker>
            <c:symbol val="none"/>
          </c:marker>
          <c:trendline>
            <c:trendlineType val="poly"/>
            <c:order val="4"/>
            <c:dispRSqr val="0"/>
            <c:dispEq val="0"/>
          </c:trendline>
          <c:cat>
            <c:numRef>
              <c:f>'E:\GM\GM2017 N\novembre\[fig pres suivi 2017.xlsx]recap indic'!$K$3:$K$20</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'E:\GM\GM2017 N\novembre\[fig pres suivi 2017.xlsx]recap indic'!$N$3:$N$20</c:f>
              <c:numCache>
                <c:formatCode>General</c:formatCode>
                <c:ptCount val="18"/>
                <c:pt idx="0">
                  <c:v>1</c:v>
                </c:pt>
                <c:pt idx="1">
                  <c:v>1.0982994010328908</c:v>
                </c:pt>
                <c:pt idx="2">
                  <c:v>1.0992202799451587</c:v>
                </c:pt>
                <c:pt idx="3">
                  <c:v>1.1433835298805148</c:v>
                </c:pt>
                <c:pt idx="4">
                  <c:v>1.1752376156479551</c:v>
                </c:pt>
                <c:pt idx="5">
                  <c:v>1.131641470917736</c:v>
                </c:pt>
                <c:pt idx="6">
                  <c:v>1.1907213091409217</c:v>
                </c:pt>
                <c:pt idx="7">
                  <c:v>1.1755224328312766</c:v>
                </c:pt>
                <c:pt idx="8">
                  <c:v>1.208670014107907</c:v>
                </c:pt>
                <c:pt idx="9">
                  <c:v>1.0650115545549053</c:v>
                </c:pt>
                <c:pt idx="10">
                  <c:v>1.02764211413813</c:v>
                </c:pt>
                <c:pt idx="11">
                  <c:v>1.0037472103890519</c:v>
                </c:pt>
                <c:pt idx="12">
                  <c:v>0.9181957353652449</c:v>
                </c:pt>
                <c:pt idx="13">
                  <c:v>0.80414893786473418</c:v>
                </c:pt>
                <c:pt idx="14">
                  <c:v>0.72073566342378714</c:v>
                </c:pt>
                <c:pt idx="15">
                  <c:v>0.80824780955516684</c:v>
                </c:pt>
                <c:pt idx="16">
                  <c:v>0.49945780896913766</c:v>
                </c:pt>
                <c:pt idx="17">
                  <c:v>0.48049992184972656</c:v>
                </c:pt>
              </c:numCache>
            </c:numRef>
          </c:val>
          <c:smooth val="0"/>
          <c:extLst>
            <c:ext xmlns:c16="http://schemas.microsoft.com/office/drawing/2014/chart" uri="{C3380CC4-5D6E-409C-BE32-E72D297353CC}">
              <c16:uniqueId val="{00000002-4AB0-4896-894D-B0D9ABEA8602}"/>
            </c:ext>
          </c:extLst>
        </c:ser>
        <c:dLbls>
          <c:showLegendKey val="0"/>
          <c:showVal val="0"/>
          <c:showCatName val="0"/>
          <c:showSerName val="0"/>
          <c:showPercent val="0"/>
          <c:showBubbleSize val="0"/>
        </c:dLbls>
        <c:smooth val="0"/>
        <c:axId val="220724672"/>
        <c:axId val="1"/>
      </c:lineChart>
      <c:catAx>
        <c:axId val="220724672"/>
        <c:scaling>
          <c:orientation val="minMax"/>
        </c:scaling>
        <c:delete val="0"/>
        <c:axPos val="b"/>
        <c:numFmt formatCode="General" sourceLinked="1"/>
        <c:majorTickMark val="out"/>
        <c:minorTickMark val="none"/>
        <c:tickLblPos val="nextTo"/>
        <c:txPr>
          <a:bodyPr rot="-5400000"/>
          <a:lstStyle/>
          <a:p>
            <a:pPr>
              <a:defRPr/>
            </a:pPr>
            <a:endParaRPr lang="fr-FR"/>
          </a:p>
        </c:txPr>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crossAx val="220724672"/>
        <c:crosses val="autoZero"/>
        <c:crossBetween val="between"/>
      </c:valAx>
    </c:plotArea>
    <c:legend>
      <c:legendPos val="r"/>
      <c:legendEntry>
        <c:idx val="3"/>
        <c:delete val="1"/>
      </c:legendEntry>
      <c:legendEntry>
        <c:idx val="4"/>
        <c:delete val="1"/>
      </c:legendEntry>
      <c:legendEntry>
        <c:idx val="5"/>
        <c:delete val="1"/>
      </c:legendEntry>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05332116506829"/>
          <c:y val="0.10226452761729261"/>
          <c:w val="0.80648403324584439"/>
          <c:h val="0.62868292505103529"/>
        </c:manualLayout>
      </c:layout>
      <c:barChart>
        <c:barDir val="col"/>
        <c:grouping val="clustered"/>
        <c:varyColors val="0"/>
        <c:ser>
          <c:idx val="0"/>
          <c:order val="0"/>
          <c:tx>
            <c:strRef>
              <c:f>Feuil1!$C$3</c:f>
              <c:strCache>
                <c:ptCount val="1"/>
                <c:pt idx="0">
                  <c:v>2015</c:v>
                </c:pt>
              </c:strCache>
            </c:strRef>
          </c:tx>
          <c:spPr>
            <a:solidFill>
              <a:schemeClr val="accent1"/>
            </a:solidFill>
            <a:ln>
              <a:noFill/>
            </a:ln>
            <a:effectLst/>
          </c:spPr>
          <c:invertIfNegative val="0"/>
          <c:cat>
            <c:strRef>
              <c:f>Feuil1!$B$4:$B$17</c:f>
              <c:strCache>
                <c:ptCount val="14"/>
                <c:pt idx="0">
                  <c:v>Ampicilline</c:v>
                </c:pt>
                <c:pt idx="1">
                  <c:v>Azithromycine</c:v>
                </c:pt>
                <c:pt idx="2">
                  <c:v>Céfotaxime</c:v>
                </c:pt>
                <c:pt idx="3">
                  <c:v>Ceftazidime</c:v>
                </c:pt>
                <c:pt idx="4">
                  <c:v>Chloramphénicol</c:v>
                </c:pt>
                <c:pt idx="5">
                  <c:v>Ciprofloxacine</c:v>
                </c:pt>
                <c:pt idx="6">
                  <c:v>Colistine</c:v>
                </c:pt>
                <c:pt idx="7">
                  <c:v>Gentamicine</c:v>
                </c:pt>
                <c:pt idx="8">
                  <c:v>Méropénème</c:v>
                </c:pt>
                <c:pt idx="9">
                  <c:v>Acide Nalidixique </c:v>
                </c:pt>
                <c:pt idx="10">
                  <c:v>Sulphaméthoxazole</c:v>
                </c:pt>
                <c:pt idx="11">
                  <c:v>Tétracycline</c:v>
                </c:pt>
                <c:pt idx="12">
                  <c:v>Tigécycline</c:v>
                </c:pt>
                <c:pt idx="13">
                  <c:v>Trimethoprime</c:v>
                </c:pt>
              </c:strCache>
            </c:strRef>
          </c:cat>
          <c:val>
            <c:numRef>
              <c:f>Feuil1!$C$4:$C$17</c:f>
              <c:numCache>
                <c:formatCode>0.0</c:formatCode>
                <c:ptCount val="14"/>
                <c:pt idx="0">
                  <c:v>53.465346534653463</c:v>
                </c:pt>
                <c:pt idx="1">
                  <c:v>6.9306930693069306</c:v>
                </c:pt>
                <c:pt idx="2">
                  <c:v>1.4851485148514851</c:v>
                </c:pt>
                <c:pt idx="3">
                  <c:v>1.9801980198019802</c:v>
                </c:pt>
                <c:pt idx="4">
                  <c:v>20.792079207920793</c:v>
                </c:pt>
                <c:pt idx="5">
                  <c:v>13.366336633663366</c:v>
                </c:pt>
                <c:pt idx="6">
                  <c:v>1.4851485148514851</c:v>
                </c:pt>
                <c:pt idx="7">
                  <c:v>5.9405940594059405</c:v>
                </c:pt>
                <c:pt idx="8">
                  <c:v>0</c:v>
                </c:pt>
                <c:pt idx="9">
                  <c:v>11.881188118811881</c:v>
                </c:pt>
                <c:pt idx="10">
                  <c:v>63.861386138613859</c:v>
                </c:pt>
                <c:pt idx="11">
                  <c:v>72.772277227722768</c:v>
                </c:pt>
                <c:pt idx="12">
                  <c:v>0</c:v>
                </c:pt>
                <c:pt idx="13">
                  <c:v>41.584158415841586</c:v>
                </c:pt>
              </c:numCache>
            </c:numRef>
          </c:val>
          <c:extLst>
            <c:ext xmlns:c16="http://schemas.microsoft.com/office/drawing/2014/chart" uri="{C3380CC4-5D6E-409C-BE32-E72D297353CC}">
              <c16:uniqueId val="{00000000-8103-421D-8C9D-CDAEB95A88B4}"/>
            </c:ext>
          </c:extLst>
        </c:ser>
        <c:ser>
          <c:idx val="1"/>
          <c:order val="1"/>
          <c:tx>
            <c:strRef>
              <c:f>Feuil1!$D$3</c:f>
              <c:strCache>
                <c:ptCount val="1"/>
                <c:pt idx="0">
                  <c:v>2017</c:v>
                </c:pt>
              </c:strCache>
            </c:strRef>
          </c:tx>
          <c:spPr>
            <a:solidFill>
              <a:schemeClr val="accent2"/>
            </a:solidFill>
            <a:ln>
              <a:noFill/>
            </a:ln>
            <a:effectLst/>
          </c:spPr>
          <c:invertIfNegative val="0"/>
          <c:cat>
            <c:strRef>
              <c:f>Feuil1!$B$4:$B$17</c:f>
              <c:strCache>
                <c:ptCount val="14"/>
                <c:pt idx="0">
                  <c:v>Ampicilline</c:v>
                </c:pt>
                <c:pt idx="1">
                  <c:v>Azithromycine</c:v>
                </c:pt>
                <c:pt idx="2">
                  <c:v>Céfotaxime</c:v>
                </c:pt>
                <c:pt idx="3">
                  <c:v>Ceftazidime</c:v>
                </c:pt>
                <c:pt idx="4">
                  <c:v>Chloramphénicol</c:v>
                </c:pt>
                <c:pt idx="5">
                  <c:v>Ciprofloxacine</c:v>
                </c:pt>
                <c:pt idx="6">
                  <c:v>Colistine</c:v>
                </c:pt>
                <c:pt idx="7">
                  <c:v>Gentamicine</c:v>
                </c:pt>
                <c:pt idx="8">
                  <c:v>Méropénème</c:v>
                </c:pt>
                <c:pt idx="9">
                  <c:v>Acide Nalidixique </c:v>
                </c:pt>
                <c:pt idx="10">
                  <c:v>Sulphaméthoxazole</c:v>
                </c:pt>
                <c:pt idx="11">
                  <c:v>Tétracycline</c:v>
                </c:pt>
                <c:pt idx="12">
                  <c:v>Tigécycline</c:v>
                </c:pt>
                <c:pt idx="13">
                  <c:v>Trimethoprime</c:v>
                </c:pt>
              </c:strCache>
            </c:strRef>
          </c:cat>
          <c:val>
            <c:numRef>
              <c:f>Feuil1!$D$4:$D$17</c:f>
              <c:numCache>
                <c:formatCode>0.0</c:formatCode>
                <c:ptCount val="14"/>
                <c:pt idx="0">
                  <c:v>44.278606965174127</c:v>
                </c:pt>
                <c:pt idx="1">
                  <c:v>6.9651741293532341</c:v>
                </c:pt>
                <c:pt idx="2">
                  <c:v>0.49751243781094528</c:v>
                </c:pt>
                <c:pt idx="3">
                  <c:v>0.49751243781094528</c:v>
                </c:pt>
                <c:pt idx="4">
                  <c:v>19.402985074626866</c:v>
                </c:pt>
                <c:pt idx="5">
                  <c:v>9.9502487562189046</c:v>
                </c:pt>
                <c:pt idx="6">
                  <c:v>0.99502487562189057</c:v>
                </c:pt>
                <c:pt idx="7">
                  <c:v>4.4776119402985071</c:v>
                </c:pt>
                <c:pt idx="8">
                  <c:v>0</c:v>
                </c:pt>
                <c:pt idx="9">
                  <c:v>8.4577114427860689</c:v>
                </c:pt>
                <c:pt idx="10">
                  <c:v>53.233830845771145</c:v>
                </c:pt>
                <c:pt idx="11">
                  <c:v>65.174129353233837</c:v>
                </c:pt>
                <c:pt idx="12">
                  <c:v>0</c:v>
                </c:pt>
                <c:pt idx="13">
                  <c:v>33.333333333333336</c:v>
                </c:pt>
              </c:numCache>
            </c:numRef>
          </c:val>
          <c:extLst>
            <c:ext xmlns:c16="http://schemas.microsoft.com/office/drawing/2014/chart" uri="{C3380CC4-5D6E-409C-BE32-E72D297353CC}">
              <c16:uniqueId val="{00000001-8103-421D-8C9D-CDAEB95A88B4}"/>
            </c:ext>
          </c:extLst>
        </c:ser>
        <c:dLbls>
          <c:showLegendKey val="0"/>
          <c:showVal val="0"/>
          <c:showCatName val="0"/>
          <c:showSerName val="0"/>
          <c:showPercent val="0"/>
          <c:showBubbleSize val="0"/>
        </c:dLbls>
        <c:gapWidth val="150"/>
        <c:axId val="1133060223"/>
        <c:axId val="1133062719"/>
      </c:barChart>
      <c:catAx>
        <c:axId val="113306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33062719"/>
        <c:crosses val="autoZero"/>
        <c:auto val="1"/>
        <c:lblAlgn val="ctr"/>
        <c:lblOffset val="100"/>
        <c:noMultiLvlLbl val="0"/>
      </c:catAx>
      <c:valAx>
        <c:axId val="113306271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fr-FR" sz="1400" b="1"/>
                  <a:t>% résistance</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33060223"/>
        <c:crosses val="autoZero"/>
        <c:crossBetween val="between"/>
        <c:majorUnit val="20"/>
      </c:valAx>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Entry>
      <c:layout>
        <c:manualLayout>
          <c:xMode val="edge"/>
          <c:yMode val="edge"/>
          <c:x val="0.78281354281616866"/>
          <c:y val="4.2244823563721223E-2"/>
          <c:w val="0.19496430197764048"/>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34F64-83EA-4258-B5C4-91CB43818DC6}" type="datetimeFigureOut">
              <a:rPr lang="fr-FR" smtClean="0"/>
              <a:t>26/07/2019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A5514-01B6-4C3C-8608-5F668664ED77}" type="slidenum">
              <a:rPr lang="fr-FR" smtClean="0"/>
              <a:t>‹N°›</a:t>
            </a:fld>
            <a:endParaRPr lang="fr-FR"/>
          </a:p>
        </p:txBody>
      </p:sp>
    </p:spTree>
    <p:extLst>
      <p:ext uri="{BB962C8B-B14F-4D97-AF65-F5344CB8AC3E}">
        <p14:creationId xmlns:p14="http://schemas.microsoft.com/office/powerpoint/2010/main" val="214639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Mesure du plan </a:t>
            </a:r>
            <a:r>
              <a:rPr lang="fr-FR" dirty="0" err="1" smtClean="0"/>
              <a:t>Ecoantibio</a:t>
            </a:r>
            <a:r>
              <a:rPr lang="fr-FR" dirty="0" smtClean="0"/>
              <a:t> ayant pour objectifs:</a:t>
            </a:r>
          </a:p>
          <a:p>
            <a:pPr marL="857250" lvl="1" indent="-457200">
              <a:defRPr/>
            </a:pPr>
            <a:r>
              <a:rPr lang="fr-FR" sz="2000" dirty="0" smtClean="0"/>
              <a:t>Expertise et aide aux praticiens vétérinaires sur l’antibiothérapie ;</a:t>
            </a:r>
          </a:p>
          <a:p>
            <a:pPr marL="857250" lvl="1" indent="-457200">
              <a:defRPr/>
            </a:pPr>
            <a:r>
              <a:rPr lang="fr-FR" sz="2000" dirty="0" smtClean="0"/>
              <a:t>Diffusion des guides de bonnes pratiques et formation des vétérinaires ;</a:t>
            </a:r>
          </a:p>
          <a:p>
            <a:pPr marL="857250" lvl="1" indent="-457200">
              <a:defRPr/>
            </a:pPr>
            <a:r>
              <a:rPr lang="fr-FR" sz="2000" dirty="0" smtClean="0"/>
              <a:t>Organisation de journées </a:t>
            </a:r>
            <a:r>
              <a:rPr lang="fr-FR" sz="2000" dirty="0" err="1" smtClean="0"/>
              <a:t>Ecoantibio</a:t>
            </a:r>
            <a:r>
              <a:rPr lang="fr-FR" sz="2000" dirty="0" smtClean="0"/>
              <a:t> en région (3 ont pu être organisées dans 2 régions : Occitanie et Pays de la Loire) ;</a:t>
            </a:r>
          </a:p>
          <a:p>
            <a:pPr marL="857250" lvl="1" indent="-457200">
              <a:defRPr/>
            </a:pPr>
            <a:r>
              <a:rPr lang="fr-FR" sz="2000" dirty="0" smtClean="0"/>
              <a:t>Renforcement des liens entre praticiens vétérinaires et l’administration (ARS et SRAL).</a:t>
            </a:r>
          </a:p>
          <a:p>
            <a:endParaRPr lang="fr-FR" dirty="0"/>
          </a:p>
        </p:txBody>
      </p:sp>
      <p:sp>
        <p:nvSpPr>
          <p:cNvPr id="4" name="Espace réservé du numéro de diapositive 3"/>
          <p:cNvSpPr>
            <a:spLocks noGrp="1"/>
          </p:cNvSpPr>
          <p:nvPr>
            <p:ph type="sldNum" sz="quarter" idx="10"/>
          </p:nvPr>
        </p:nvSpPr>
        <p:spPr/>
        <p:txBody>
          <a:bodyPr/>
          <a:lstStyle/>
          <a:p>
            <a:fld id="{F34A5514-01B6-4C3C-8608-5F668664ED77}" type="slidenum">
              <a:rPr lang="fr-FR" smtClean="0"/>
              <a:t>13</a:t>
            </a:fld>
            <a:endParaRPr lang="fr-FR"/>
          </a:p>
        </p:txBody>
      </p:sp>
    </p:spTree>
    <p:extLst>
      <p:ext uri="{BB962C8B-B14F-4D97-AF65-F5344CB8AC3E}">
        <p14:creationId xmlns:p14="http://schemas.microsoft.com/office/powerpoint/2010/main" val="2439351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2FDEFAED-F396-43F4-BCF9-E7B83AEDCCF2}"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455F70-F149-4508-982B-E57F95C8AD5F}"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80" y="5796793"/>
            <a:ext cx="1929245" cy="1061207"/>
          </a:xfrm>
          <a:prstGeom prst="rect">
            <a:avLst/>
          </a:prstGeom>
        </p:spPr>
      </p:pic>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948" y="176169"/>
            <a:ext cx="1115736" cy="15081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18459" y="5527036"/>
            <a:ext cx="1873541" cy="1324508"/>
          </a:xfrm>
          <a:prstGeom prst="rect">
            <a:avLst/>
          </a:prstGeom>
        </p:spPr>
      </p:pic>
    </p:spTree>
    <p:extLst>
      <p:ext uri="{BB962C8B-B14F-4D97-AF65-F5344CB8AC3E}">
        <p14:creationId xmlns:p14="http://schemas.microsoft.com/office/powerpoint/2010/main" val="230990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DEFAED-F396-43F4-BCF9-E7B83AEDCCF2}"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49937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DEFAED-F396-43F4-BCF9-E7B83AEDCCF2}"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314976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68684" y="365125"/>
            <a:ext cx="10085116" cy="1325563"/>
          </a:xfrm>
        </p:spPr>
        <p:txBody>
          <a:bodyPr/>
          <a:lstStyle>
            <a:lvl1pPr>
              <a:defRPr b="1"/>
            </a:lvl1pPr>
          </a:lstStyle>
          <a:p>
            <a:r>
              <a:rPr lang="fr-FR" dirty="0" smtClean="0"/>
              <a:t>Modifiez le style du titre</a:t>
            </a:r>
            <a:endParaRPr lang="fr-FR" dirty="0"/>
          </a:p>
        </p:txBody>
      </p:sp>
      <p:sp>
        <p:nvSpPr>
          <p:cNvPr id="3" name="Espace réservé du contenu 2"/>
          <p:cNvSpPr>
            <a:spLocks noGrp="1"/>
          </p:cNvSpPr>
          <p:nvPr>
            <p:ph idx="1"/>
          </p:nvPr>
        </p:nvSpPr>
        <p:spPr>
          <a:xfrm>
            <a:off x="1268684" y="1825625"/>
            <a:ext cx="10085116"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DEFAED-F396-43F4-BCF9-E7B83AEDCCF2}"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455F70-F149-4508-982B-E57F95C8AD5F}" type="slidenum">
              <a:rPr lang="fr-FR" smtClean="0"/>
              <a:t>‹N°›</a:t>
            </a:fld>
            <a:endParaRPr lang="fr-F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80" y="5796793"/>
            <a:ext cx="1929245" cy="1061207"/>
          </a:xfrm>
          <a:prstGeom prst="rect">
            <a:avLst/>
          </a:prstGeom>
        </p:spPr>
      </p:pic>
      <p:pic>
        <p:nvPicPr>
          <p:cNvPr id="16"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948" y="176169"/>
            <a:ext cx="1115736" cy="15081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18459" y="5527036"/>
            <a:ext cx="1873541" cy="1324508"/>
          </a:xfrm>
          <a:prstGeom prst="rect">
            <a:avLst/>
          </a:prstGeom>
        </p:spPr>
      </p:pic>
    </p:spTree>
    <p:extLst>
      <p:ext uri="{BB962C8B-B14F-4D97-AF65-F5344CB8AC3E}">
        <p14:creationId xmlns:p14="http://schemas.microsoft.com/office/powerpoint/2010/main" val="62787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FDEFAED-F396-43F4-BCF9-E7B83AEDCCF2}"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292999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FDEFAED-F396-43F4-BCF9-E7B83AEDCCF2}" type="datetimeFigureOut">
              <a:rPr lang="fr-FR" smtClean="0"/>
              <a:t>26/07/2019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366178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FDEFAED-F396-43F4-BCF9-E7B83AEDCCF2}" type="datetimeFigureOut">
              <a:rPr lang="fr-FR" smtClean="0"/>
              <a:t>26/07/2019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386015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FDEFAED-F396-43F4-BCF9-E7B83AEDCCF2}" type="datetimeFigureOut">
              <a:rPr lang="fr-FR" smtClean="0"/>
              <a:t>26/07/2019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418561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DEFAED-F396-43F4-BCF9-E7B83AEDCCF2}" type="datetimeFigureOut">
              <a:rPr lang="fr-FR" smtClean="0"/>
              <a:t>26/07/2019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123072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FDEFAED-F396-43F4-BCF9-E7B83AEDCCF2}" type="datetimeFigureOut">
              <a:rPr lang="fr-FR" smtClean="0"/>
              <a:t>26/07/2019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111571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FDEFAED-F396-43F4-BCF9-E7B83AEDCCF2}" type="datetimeFigureOut">
              <a:rPr lang="fr-FR" smtClean="0"/>
              <a:t>26/07/2019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455F70-F149-4508-982B-E57F95C8AD5F}" type="slidenum">
              <a:rPr lang="fr-FR" smtClean="0"/>
              <a:t>‹N°›</a:t>
            </a:fld>
            <a:endParaRPr lang="fr-FR"/>
          </a:p>
        </p:txBody>
      </p:sp>
    </p:spTree>
    <p:extLst>
      <p:ext uri="{BB962C8B-B14F-4D97-AF65-F5344CB8AC3E}">
        <p14:creationId xmlns:p14="http://schemas.microsoft.com/office/powerpoint/2010/main" val="255778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EFAED-F396-43F4-BCF9-E7B83AEDCCF2}" type="datetimeFigureOut">
              <a:rPr lang="fr-FR" smtClean="0"/>
              <a:t>26/07/2019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55F70-F149-4508-982B-E57F95C8AD5F}" type="slidenum">
              <a:rPr lang="fr-FR" smtClean="0"/>
              <a:t>‹N°›</a:t>
            </a:fld>
            <a:endParaRPr lang="fr-FR"/>
          </a:p>
        </p:txBody>
      </p:sp>
    </p:spTree>
    <p:extLst>
      <p:ext uri="{BB962C8B-B14F-4D97-AF65-F5344CB8AC3E}">
        <p14:creationId xmlns:p14="http://schemas.microsoft.com/office/powerpoint/2010/main" val="126856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griculture.gouv.fr/visites-sanitaires-obligatoires-en-eleva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2.jpeg"/><Relationship Id="rId2" Type="http://schemas.openxmlformats.org/officeDocument/2006/relationships/image" Target="../media/image10.jpe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1.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2.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80267" y="1251744"/>
            <a:ext cx="5875868" cy="2387600"/>
          </a:xfrm>
        </p:spPr>
        <p:txBody>
          <a:bodyPr/>
          <a:lstStyle/>
          <a:p>
            <a:r>
              <a:rPr lang="fr-FR" b="1" dirty="0" err="1" smtClean="0"/>
              <a:t>Ecoantibio</a:t>
            </a:r>
            <a:endParaRPr lang="fr-FR" b="1" dirty="0"/>
          </a:p>
        </p:txBody>
      </p:sp>
      <p:sp>
        <p:nvSpPr>
          <p:cNvPr id="3" name="Sous-titre 2"/>
          <p:cNvSpPr>
            <a:spLocks noGrp="1"/>
          </p:cNvSpPr>
          <p:nvPr>
            <p:ph type="subTitle" idx="1"/>
          </p:nvPr>
        </p:nvSpPr>
        <p:spPr>
          <a:xfrm>
            <a:off x="2921000" y="3967163"/>
            <a:ext cx="5994402" cy="1445418"/>
          </a:xfrm>
        </p:spPr>
        <p:txBody>
          <a:bodyPr>
            <a:normAutofit/>
          </a:bodyPr>
          <a:lstStyle/>
          <a:p>
            <a:r>
              <a:rPr lang="fr-FR" dirty="0" smtClean="0"/>
              <a:t>Colloque One </a:t>
            </a:r>
            <a:r>
              <a:rPr lang="fr-FR" dirty="0" err="1" smtClean="0"/>
              <a:t>Health</a:t>
            </a:r>
            <a:r>
              <a:rPr lang="fr-FR" dirty="0" smtClean="0"/>
              <a:t> </a:t>
            </a:r>
            <a:r>
              <a:rPr lang="fr-FR" dirty="0" err="1" smtClean="0"/>
              <a:t>Antibiorésistance</a:t>
            </a:r>
            <a:endParaRPr lang="fr-FR" dirty="0" smtClean="0"/>
          </a:p>
          <a:p>
            <a:r>
              <a:rPr lang="fr-FR" dirty="0" smtClean="0"/>
              <a:t>Limoges, 3 avril 2019</a:t>
            </a:r>
          </a:p>
          <a:p>
            <a:r>
              <a:rPr lang="fr-FR" dirty="0" smtClean="0"/>
              <a:t>Cécile ADAM, BISPE</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720"/>
            <a:ext cx="12192000" cy="7284720"/>
          </a:xfrm>
          <a:prstGeom prst="rect">
            <a:avLst/>
          </a:prstGeom>
        </p:spPr>
      </p:pic>
    </p:spTree>
    <p:extLst>
      <p:ext uri="{BB962C8B-B14F-4D97-AF65-F5344CB8AC3E}">
        <p14:creationId xmlns:p14="http://schemas.microsoft.com/office/powerpoint/2010/main" val="198472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Mesures </a:t>
            </a:r>
            <a:r>
              <a:rPr lang="fr-FR" dirty="0" smtClean="0"/>
              <a:t>réglementaires: les visites sanitaires obligatoires consacrées à l’ABR</a:t>
            </a:r>
            <a:endParaRPr lang="fr-FR" dirty="0"/>
          </a:p>
        </p:txBody>
      </p:sp>
      <p:sp>
        <p:nvSpPr>
          <p:cNvPr id="3" name="Espace réservé du contenu 2"/>
          <p:cNvSpPr>
            <a:spLocks noGrp="1"/>
          </p:cNvSpPr>
          <p:nvPr>
            <p:ph idx="1"/>
          </p:nvPr>
        </p:nvSpPr>
        <p:spPr>
          <a:xfrm>
            <a:off x="1268684" y="2104016"/>
            <a:ext cx="10085116" cy="4682751"/>
          </a:xfrm>
        </p:spPr>
        <p:txBody>
          <a:bodyPr>
            <a:normAutofit/>
          </a:bodyPr>
          <a:lstStyle/>
          <a:p>
            <a:r>
              <a:rPr lang="fr-FR" dirty="0" smtClean="0"/>
              <a:t>Bovins</a:t>
            </a:r>
            <a:r>
              <a:rPr lang="fr-FR" dirty="0"/>
              <a:t>: </a:t>
            </a:r>
            <a:r>
              <a:rPr lang="fr-FR" dirty="0" smtClean="0"/>
              <a:t>2016</a:t>
            </a:r>
          </a:p>
          <a:p>
            <a:pPr lvl="1"/>
            <a:r>
              <a:rPr lang="fr-FR" dirty="0" smtClean="0"/>
              <a:t>10 millions euros engagés par l’Etat</a:t>
            </a:r>
          </a:p>
          <a:p>
            <a:pPr lvl="1"/>
            <a:r>
              <a:rPr lang="fr-FR" dirty="0" smtClean="0"/>
              <a:t>152 996 visites réalisées</a:t>
            </a:r>
          </a:p>
          <a:p>
            <a:pPr lvl="1"/>
            <a:r>
              <a:rPr lang="fr-FR" dirty="0" smtClean="0"/>
              <a:t>6% des questionnaires (</a:t>
            </a:r>
            <a:r>
              <a:rPr lang="fr-FR" dirty="0"/>
              <a:t>8 </a:t>
            </a:r>
            <a:r>
              <a:rPr lang="fr-FR" dirty="0" smtClean="0"/>
              <a:t>914) ont été tirés </a:t>
            </a:r>
            <a:r>
              <a:rPr lang="fr-FR" dirty="0"/>
              <a:t>au sort </a:t>
            </a:r>
            <a:r>
              <a:rPr lang="fr-FR" dirty="0" smtClean="0"/>
              <a:t>pour analyse:</a:t>
            </a:r>
          </a:p>
          <a:p>
            <a:pPr lvl="2"/>
            <a:r>
              <a:rPr lang="fr-FR" dirty="0" smtClean="0"/>
              <a:t>La sensibilisation des éleveurs de bovins était nécessaire</a:t>
            </a:r>
          </a:p>
          <a:p>
            <a:pPr lvl="2"/>
            <a:r>
              <a:rPr lang="fr-FR" dirty="0" smtClean="0"/>
              <a:t>Une marge de progrès demeure</a:t>
            </a:r>
          </a:p>
          <a:p>
            <a:pPr lvl="2"/>
            <a:r>
              <a:rPr lang="fr-FR" dirty="0" smtClean="0"/>
              <a:t>Rapport disponible </a:t>
            </a:r>
            <a:r>
              <a:rPr lang="fr-FR" dirty="0"/>
              <a:t>en ligne: </a:t>
            </a:r>
            <a:r>
              <a:rPr lang="fr-FR" dirty="0">
                <a:hlinkClick r:id="rId2"/>
              </a:rPr>
              <a:t>https://</a:t>
            </a:r>
            <a:r>
              <a:rPr lang="fr-FR" dirty="0" smtClean="0">
                <a:hlinkClick r:id="rId2"/>
              </a:rPr>
              <a:t>agriculture.gouv.fr/visites-sanitaires-obligatoires-en-elevage</a:t>
            </a:r>
            <a:endParaRPr lang="fr-FR" dirty="0" smtClean="0"/>
          </a:p>
          <a:p>
            <a:pPr lvl="2"/>
            <a:endParaRPr lang="fr-FR" dirty="0"/>
          </a:p>
          <a:p>
            <a:r>
              <a:rPr lang="fr-FR" dirty="0"/>
              <a:t>Porcins: 2018-2019</a:t>
            </a:r>
          </a:p>
          <a:p>
            <a:pPr lvl="2"/>
            <a:endParaRPr lang="fr-FR" dirty="0"/>
          </a:p>
          <a:p>
            <a:endParaRPr lang="fr-FR" dirty="0" smtClean="0"/>
          </a:p>
        </p:txBody>
      </p:sp>
    </p:spTree>
    <p:extLst>
      <p:ext uri="{BB962C8B-B14F-4D97-AF65-F5344CB8AC3E}">
        <p14:creationId xmlns:p14="http://schemas.microsoft.com/office/powerpoint/2010/main" val="24958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8683" y="117077"/>
            <a:ext cx="10085116" cy="1325563"/>
          </a:xfrm>
        </p:spPr>
        <p:txBody>
          <a:bodyPr/>
          <a:lstStyle/>
          <a:p>
            <a:r>
              <a:rPr lang="fr-FR" dirty="0" smtClean="0"/>
              <a:t>Mesures incitatives: campagnes de communication</a:t>
            </a:r>
            <a:endParaRPr lang="fr-FR" dirty="0"/>
          </a:p>
        </p:txBody>
      </p:sp>
      <p:sp>
        <p:nvSpPr>
          <p:cNvPr id="3" name="Espace réservé du contenu 2"/>
          <p:cNvSpPr>
            <a:spLocks noGrp="1"/>
          </p:cNvSpPr>
          <p:nvPr>
            <p:ph idx="1"/>
          </p:nvPr>
        </p:nvSpPr>
        <p:spPr/>
        <p:txBody>
          <a:bodyPr/>
          <a:lstStyle/>
          <a:p>
            <a:endParaRPr lang="fr-FR" dirty="0"/>
          </a:p>
        </p:txBody>
      </p:sp>
      <p:pic>
        <p:nvPicPr>
          <p:cNvPr id="4" name="Picture 11"/>
          <p:cNvPicPr>
            <a:picLocks noChangeAspect="1" noChangeArrowheads="1"/>
          </p:cNvPicPr>
          <p:nvPr/>
        </p:nvPicPr>
        <p:blipFill>
          <a:blip r:embed="rId2"/>
          <a:srcRect/>
          <a:stretch>
            <a:fillRect/>
          </a:stretch>
        </p:blipFill>
        <p:spPr bwMode="auto">
          <a:xfrm>
            <a:off x="99336" y="1699020"/>
            <a:ext cx="2736850" cy="3536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12"/>
          <p:cNvPicPr>
            <a:picLocks noChangeAspect="1" noChangeArrowheads="1"/>
          </p:cNvPicPr>
          <p:nvPr/>
        </p:nvPicPr>
        <p:blipFill>
          <a:blip r:embed="rId3"/>
          <a:srcRect/>
          <a:stretch>
            <a:fillRect/>
          </a:stretch>
        </p:blipFill>
        <p:spPr bwMode="auto">
          <a:xfrm>
            <a:off x="2959457" y="3518298"/>
            <a:ext cx="2641600" cy="304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8806" y="1319609"/>
            <a:ext cx="2784475"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02934" y="4288591"/>
            <a:ext cx="13827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28209" y="1837105"/>
            <a:ext cx="13843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20839" y="2363390"/>
            <a:ext cx="1360487"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38386" y="197694"/>
            <a:ext cx="123666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55299" y="4815223"/>
            <a:ext cx="13970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290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8684" y="164822"/>
            <a:ext cx="10085116" cy="1325563"/>
          </a:xfrm>
        </p:spPr>
        <p:txBody>
          <a:bodyPr/>
          <a:lstStyle/>
          <a:p>
            <a:r>
              <a:rPr lang="fr-FR" dirty="0" smtClean="0"/>
              <a:t>Mesures incitatives: les colloques, dans un esprit </a:t>
            </a:r>
            <a:r>
              <a:rPr lang="fr-FR" i="1" dirty="0" smtClean="0"/>
              <a:t>One </a:t>
            </a:r>
            <a:r>
              <a:rPr lang="fr-FR" i="1" dirty="0" err="1" smtClean="0"/>
              <a:t>Health</a:t>
            </a:r>
            <a:endParaRPr lang="fr-FR" i="1" dirty="0"/>
          </a:p>
        </p:txBody>
      </p:sp>
      <p:sp>
        <p:nvSpPr>
          <p:cNvPr id="3" name="Espace réservé du contenu 2"/>
          <p:cNvSpPr>
            <a:spLocks noGrp="1"/>
          </p:cNvSpPr>
          <p:nvPr>
            <p:ph idx="1"/>
          </p:nvPr>
        </p:nvSpPr>
        <p:spPr/>
        <p:txBody>
          <a:bodyPr/>
          <a:lstStyle/>
          <a:p>
            <a:r>
              <a:rPr lang="fr-FR" dirty="0" smtClean="0"/>
              <a:t>Colloque interministériel annuel</a:t>
            </a:r>
          </a:p>
          <a:p>
            <a:endParaRPr lang="fr-FR" dirty="0" smtClean="0"/>
          </a:p>
          <a:p>
            <a:r>
              <a:rPr lang="fr-FR" dirty="0" smtClean="0"/>
              <a:t>Colloques régionaux </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731" y="1410016"/>
            <a:ext cx="4585192" cy="3062224"/>
          </a:xfrm>
          <a:prstGeom prst="rect">
            <a:avLst/>
          </a:prstGeom>
        </p:spPr>
      </p:pic>
      <p:sp>
        <p:nvSpPr>
          <p:cNvPr id="7" name="ZoneTexte 6"/>
          <p:cNvSpPr txBox="1"/>
          <p:nvPr/>
        </p:nvSpPr>
        <p:spPr>
          <a:xfrm>
            <a:off x="9075064" y="1121053"/>
            <a:ext cx="3398292" cy="369332"/>
          </a:xfrm>
          <a:prstGeom prst="rect">
            <a:avLst/>
          </a:prstGeom>
          <a:noFill/>
        </p:spPr>
        <p:txBody>
          <a:bodyPr wrap="square" rtlCol="0">
            <a:spAutoFit/>
          </a:bodyPr>
          <a:lstStyle/>
          <a:p>
            <a:r>
              <a:rPr lang="fr-FR" b="1" i="1" dirty="0" smtClean="0"/>
              <a:t>Colloque interministériel 2018</a:t>
            </a:r>
            <a:endParaRPr lang="fr-FR" b="1" i="1" dirty="0"/>
          </a:p>
        </p:txBody>
      </p:sp>
      <p:grpSp>
        <p:nvGrpSpPr>
          <p:cNvPr id="10" name="Groupe 9"/>
          <p:cNvGrpSpPr/>
          <p:nvPr/>
        </p:nvGrpSpPr>
        <p:grpSpPr>
          <a:xfrm>
            <a:off x="82569" y="3622448"/>
            <a:ext cx="4503286" cy="3074421"/>
            <a:chOff x="82569" y="3622448"/>
            <a:chExt cx="4503286" cy="3074421"/>
          </a:xfrm>
        </p:grpSpPr>
        <p:pic>
          <p:nvPicPr>
            <p:cNvPr id="4" name="Picture 2" descr="http://draaf.auvergne-rhone-alpes.agriculture.gouv.fr/IMG/jpg/salle_cle06212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62" y="4001294"/>
              <a:ext cx="40481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2569" y="3622448"/>
              <a:ext cx="4503286" cy="369332"/>
            </a:xfrm>
            <a:prstGeom prst="rect">
              <a:avLst/>
            </a:prstGeom>
            <a:noFill/>
          </p:spPr>
          <p:txBody>
            <a:bodyPr wrap="square" rtlCol="0">
              <a:spAutoFit/>
            </a:bodyPr>
            <a:lstStyle/>
            <a:p>
              <a:r>
                <a:rPr lang="fr-FR" b="1" i="1" dirty="0" smtClean="0"/>
                <a:t>Colloque région Auvergne Rhône Alpes 2018</a:t>
              </a:r>
              <a:endParaRPr lang="fr-FR" b="1" i="1" dirty="0"/>
            </a:p>
          </p:txBody>
        </p:sp>
      </p:grpSp>
      <p:grpSp>
        <p:nvGrpSpPr>
          <p:cNvPr id="11" name="Groupe 10"/>
          <p:cNvGrpSpPr/>
          <p:nvPr/>
        </p:nvGrpSpPr>
        <p:grpSpPr>
          <a:xfrm>
            <a:off x="4911051" y="4155043"/>
            <a:ext cx="4164013" cy="2702957"/>
            <a:chOff x="4987291" y="3843338"/>
            <a:chExt cx="4164013" cy="2702957"/>
          </a:xfrm>
        </p:grpSpPr>
        <p:pic>
          <p:nvPicPr>
            <p:cNvPr id="5" name="Picture 4" descr="http://draaf.pays-de-la-loire.agriculture.gouv.fr/IMG/png/13_cle04195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291" y="3843338"/>
              <a:ext cx="41640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4987291" y="6176963"/>
              <a:ext cx="4067908" cy="369332"/>
            </a:xfrm>
            <a:prstGeom prst="rect">
              <a:avLst/>
            </a:prstGeom>
            <a:noFill/>
          </p:spPr>
          <p:txBody>
            <a:bodyPr wrap="square" rtlCol="0">
              <a:spAutoFit/>
            </a:bodyPr>
            <a:lstStyle/>
            <a:p>
              <a:r>
                <a:rPr lang="fr-FR" b="1" i="1" dirty="0" smtClean="0"/>
                <a:t>Colloque région Pays de la Loire 2018</a:t>
              </a:r>
              <a:endParaRPr lang="fr-FR" b="1" i="1" dirty="0"/>
            </a:p>
          </p:txBody>
        </p:sp>
      </p:grpSp>
    </p:spTree>
    <p:extLst>
      <p:ext uri="{BB962C8B-B14F-4D97-AF65-F5344CB8AC3E}">
        <p14:creationId xmlns:p14="http://schemas.microsoft.com/office/powerpoint/2010/main" val="13559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Mesures </a:t>
            </a:r>
            <a:r>
              <a:rPr lang="fr-FR" dirty="0" smtClean="0"/>
              <a:t>incitatives: le réseau des référents en antibiothérapie</a:t>
            </a:r>
            <a:endParaRPr lang="fr-FR" dirty="0"/>
          </a:p>
        </p:txBody>
      </p:sp>
      <p:sp>
        <p:nvSpPr>
          <p:cNvPr id="3" name="Espace réservé du contenu 2"/>
          <p:cNvSpPr>
            <a:spLocks noGrp="1"/>
          </p:cNvSpPr>
          <p:nvPr>
            <p:ph idx="1"/>
          </p:nvPr>
        </p:nvSpPr>
        <p:spPr>
          <a:xfrm>
            <a:off x="1217785" y="1495820"/>
            <a:ext cx="10085116" cy="4351338"/>
          </a:xfrm>
        </p:spPr>
        <p:txBody>
          <a:bodyPr/>
          <a:lstStyle/>
          <a:p>
            <a:pPr marL="857250" lvl="1" indent="-457200">
              <a:defRPr/>
            </a:pPr>
            <a:endParaRPr lang="fr-FR" sz="2000" dirty="0"/>
          </a:p>
          <a:p>
            <a:pPr marL="400050" indent="-457200">
              <a:defRPr/>
            </a:pPr>
            <a:r>
              <a:rPr lang="fr-FR" sz="2400" dirty="0" smtClean="0"/>
              <a:t>Bilan positif de la phase </a:t>
            </a:r>
            <a:r>
              <a:rPr lang="fr-FR" sz="2400" dirty="0" smtClean="0"/>
              <a:t>pilote 2014 -2018</a:t>
            </a:r>
            <a:endParaRPr lang="fr-FR" sz="2400" dirty="0" smtClean="0"/>
          </a:p>
          <a:p>
            <a:pPr marL="0" indent="0">
              <a:buNone/>
              <a:defRPr/>
            </a:pPr>
            <a:endParaRPr lang="fr-FR" sz="2400" dirty="0" smtClean="0"/>
          </a:p>
          <a:p>
            <a:pPr marL="400050" indent="-457200">
              <a:defRPr/>
            </a:pPr>
            <a:r>
              <a:rPr lang="fr-FR" sz="2400" dirty="0" smtClean="0"/>
              <a:t>Réseau étendu à l’ensemble du territoire métropolitain</a:t>
            </a:r>
          </a:p>
          <a:p>
            <a:pPr marL="0" indent="0">
              <a:buNone/>
              <a:defRPr/>
            </a:pPr>
            <a:endParaRPr lang="fr-FR" sz="2400" dirty="0"/>
          </a:p>
          <a:p>
            <a:pPr marL="400050" indent="-457200">
              <a:defRPr/>
            </a:pPr>
            <a:r>
              <a:rPr lang="fr-FR" sz="2400" dirty="0" smtClean="0"/>
              <a:t>Financement par le budget </a:t>
            </a:r>
            <a:r>
              <a:rPr lang="fr-FR" sz="2400" dirty="0" err="1" smtClean="0"/>
              <a:t>Ecoantibio</a:t>
            </a:r>
            <a:endParaRPr lang="fr-FR" sz="2400" dirty="0"/>
          </a:p>
          <a:p>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202" y="997608"/>
            <a:ext cx="3251798" cy="207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e 4"/>
          <p:cNvGrpSpPr/>
          <p:nvPr/>
        </p:nvGrpSpPr>
        <p:grpSpPr>
          <a:xfrm>
            <a:off x="328686" y="2323171"/>
            <a:ext cx="9240838" cy="3825875"/>
            <a:chOff x="962025" y="1725613"/>
            <a:chExt cx="9240838" cy="3825875"/>
          </a:xfrm>
        </p:grpSpPr>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3746500"/>
              <a:ext cx="1847850"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638" y="1800225"/>
              <a:ext cx="21717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86666">
              <a:off x="3492500" y="2208213"/>
              <a:ext cx="82232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07337">
              <a:off x="6224588" y="2222500"/>
              <a:ext cx="8223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4425" y="3281363"/>
              <a:ext cx="345598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720594">
              <a:off x="6271419" y="4345782"/>
              <a:ext cx="828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2400" y="1725613"/>
              <a:ext cx="35083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25" y="1800225"/>
              <a:ext cx="2925763"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5"/>
            <p:cNvSpPr txBox="1">
              <a:spLocks noChangeArrowheads="1"/>
            </p:cNvSpPr>
            <p:nvPr/>
          </p:nvSpPr>
          <p:spPr bwMode="auto">
            <a:xfrm>
              <a:off x="1427163" y="3978275"/>
              <a:ext cx="2393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u="sng">
                  <a:solidFill>
                    <a:schemeClr val="tx1"/>
                  </a:solidFill>
                </a:rPr>
                <a:t>Les 4 référents</a:t>
              </a:r>
            </a:p>
            <a:p>
              <a:r>
                <a:rPr lang="fr-FR" altLang="fr-FR">
                  <a:solidFill>
                    <a:schemeClr val="tx1"/>
                  </a:solidFill>
                </a:rPr>
                <a:t>Spécialités représentées: canine, bovine, équine</a:t>
              </a:r>
            </a:p>
          </p:txBody>
        </p:sp>
        <p:sp>
          <p:nvSpPr>
            <p:cNvPr id="15" name="ZoneTexte 16"/>
            <p:cNvSpPr txBox="1">
              <a:spLocks noChangeArrowheads="1"/>
            </p:cNvSpPr>
            <p:nvPr/>
          </p:nvSpPr>
          <p:spPr bwMode="auto">
            <a:xfrm>
              <a:off x="7150100" y="4057650"/>
              <a:ext cx="30527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u="sng" dirty="0">
                  <a:solidFill>
                    <a:schemeClr val="tx1"/>
                  </a:solidFill>
                </a:rPr>
                <a:t>Les 4 experts</a:t>
              </a:r>
            </a:p>
            <a:p>
              <a:r>
                <a:rPr lang="fr-FR" altLang="fr-FR" dirty="0">
                  <a:solidFill>
                    <a:schemeClr val="tx1"/>
                  </a:solidFill>
                </a:rPr>
                <a:t>Spécialités représentées:</a:t>
              </a:r>
            </a:p>
            <a:p>
              <a:r>
                <a:rPr lang="fr-FR" altLang="fr-FR" dirty="0" err="1">
                  <a:solidFill>
                    <a:schemeClr val="tx1"/>
                  </a:solidFill>
                </a:rPr>
                <a:t>Antibiorésistance</a:t>
              </a:r>
              <a:r>
                <a:rPr lang="fr-FR" altLang="fr-FR" dirty="0">
                  <a:solidFill>
                    <a:schemeClr val="tx1"/>
                  </a:solidFill>
                </a:rPr>
                <a:t>, pharmacologie, microbiologie</a:t>
              </a:r>
            </a:p>
          </p:txBody>
        </p:sp>
      </p:grpSp>
    </p:spTree>
    <p:extLst>
      <p:ext uri="{BB962C8B-B14F-4D97-AF65-F5344CB8AC3E}">
        <p14:creationId xmlns:p14="http://schemas.microsoft.com/office/powerpoint/2010/main" val="50411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Mesures incitatives: incitation à la recherche</a:t>
            </a:r>
            <a:endParaRPr lang="fr-FR" dirty="0"/>
          </a:p>
        </p:txBody>
      </p:sp>
      <p:sp>
        <p:nvSpPr>
          <p:cNvPr id="3" name="Espace réservé du contenu 2"/>
          <p:cNvSpPr>
            <a:spLocks noGrp="1"/>
          </p:cNvSpPr>
          <p:nvPr>
            <p:ph idx="1"/>
          </p:nvPr>
        </p:nvSpPr>
        <p:spPr/>
        <p:txBody>
          <a:bodyPr>
            <a:normAutofit/>
          </a:bodyPr>
          <a:lstStyle/>
          <a:p>
            <a:r>
              <a:rPr lang="fr-FR" dirty="0" smtClean="0"/>
              <a:t>Appel à projet </a:t>
            </a:r>
            <a:r>
              <a:rPr lang="fr-FR" dirty="0" err="1" smtClean="0"/>
              <a:t>Ecoantibio</a:t>
            </a:r>
            <a:r>
              <a:rPr lang="fr-FR" dirty="0" smtClean="0"/>
              <a:t> publié chaque année sur le site du MAA</a:t>
            </a:r>
          </a:p>
          <a:p>
            <a:endParaRPr lang="fr-FR" dirty="0" smtClean="0"/>
          </a:p>
          <a:p>
            <a:r>
              <a:rPr lang="fr-FR" dirty="0"/>
              <a:t>2 millions d'euros/an et 190 projets financés ou cofinancés depuis </a:t>
            </a:r>
            <a:r>
              <a:rPr lang="fr-FR" dirty="0" smtClean="0"/>
              <a:t>2013 dans le cadre de l’appel à projet </a:t>
            </a:r>
            <a:r>
              <a:rPr lang="fr-FR" dirty="0" err="1" smtClean="0"/>
              <a:t>Ecoantibio</a:t>
            </a:r>
            <a:r>
              <a:rPr lang="fr-FR" dirty="0" smtClean="0"/>
              <a:t> </a:t>
            </a:r>
          </a:p>
          <a:p>
            <a:endParaRPr lang="fr-FR" dirty="0" smtClean="0"/>
          </a:p>
          <a:p>
            <a:r>
              <a:rPr lang="fr-FR" dirty="0" smtClean="0"/>
              <a:t>Aborde les différentes actions définies par </a:t>
            </a:r>
            <a:r>
              <a:rPr lang="fr-FR" dirty="0" err="1" smtClean="0"/>
              <a:t>Ecoantibio</a:t>
            </a:r>
            <a:endParaRPr lang="fr-FR" dirty="0" smtClean="0"/>
          </a:p>
          <a:p>
            <a:endParaRPr lang="fr-FR" dirty="0" smtClean="0"/>
          </a:p>
          <a:p>
            <a:r>
              <a:rPr lang="fr-FR" dirty="0" smtClean="0"/>
              <a:t>Financement de projets de recherche et de projets d’action</a:t>
            </a:r>
          </a:p>
          <a:p>
            <a:pPr lvl="1"/>
            <a:endParaRPr lang="fr-FR" dirty="0"/>
          </a:p>
        </p:txBody>
      </p:sp>
    </p:spTree>
    <p:extLst>
      <p:ext uri="{BB962C8B-B14F-4D97-AF65-F5344CB8AC3E}">
        <p14:creationId xmlns:p14="http://schemas.microsoft.com/office/powerpoint/2010/main" val="1657143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incitatives: incitation à la recherche</a:t>
            </a:r>
            <a:br>
              <a:rPr lang="fr-FR" dirty="0" smtClean="0"/>
            </a:br>
            <a:r>
              <a:rPr lang="fr-FR" dirty="0" smtClean="0"/>
              <a:t/>
            </a:r>
            <a:br>
              <a:rPr lang="fr-FR" dirty="0" smtClean="0"/>
            </a:br>
            <a:r>
              <a:rPr lang="fr-FR" sz="3600" i="1" dirty="0" smtClean="0">
                <a:solidFill>
                  <a:schemeClr val="accent1">
                    <a:lumMod val="50000"/>
                  </a:schemeClr>
                </a:solidFill>
              </a:rPr>
              <a:t>Exemples de projets de recherche/action sur la prévention</a:t>
            </a:r>
            <a:endParaRPr lang="fr-FR" sz="3600" i="1" dirty="0">
              <a:solidFill>
                <a:schemeClr val="accent1">
                  <a:lumMod val="50000"/>
                </a:schemeClr>
              </a:solidFill>
            </a:endParaRPr>
          </a:p>
        </p:txBody>
      </p:sp>
      <p:sp>
        <p:nvSpPr>
          <p:cNvPr id="3" name="Espace réservé du contenu 2"/>
          <p:cNvSpPr>
            <a:spLocks noGrp="1"/>
          </p:cNvSpPr>
          <p:nvPr>
            <p:ph idx="1"/>
          </p:nvPr>
        </p:nvSpPr>
        <p:spPr>
          <a:xfrm>
            <a:off x="1268684" y="2138891"/>
            <a:ext cx="10085116" cy="4351338"/>
          </a:xfrm>
        </p:spPr>
        <p:txBody>
          <a:bodyPr>
            <a:normAutofit/>
          </a:bodyPr>
          <a:lstStyle/>
          <a:p>
            <a:r>
              <a:rPr lang="fr-FR" dirty="0"/>
              <a:t>V</a:t>
            </a:r>
            <a:r>
              <a:rPr lang="fr-FR" dirty="0" smtClean="0"/>
              <a:t>accination:</a:t>
            </a:r>
          </a:p>
          <a:p>
            <a:pPr lvl="1"/>
            <a:r>
              <a:rPr lang="fr-FR" altLang="fr-FR" dirty="0"/>
              <a:t>Analyse des déterminants sociologiques et économiques pour une vaccination précoce des broutards contre les troubles respiratoires</a:t>
            </a:r>
          </a:p>
          <a:p>
            <a:pPr lvl="1"/>
            <a:endParaRPr lang="fr-FR" dirty="0" smtClean="0"/>
          </a:p>
          <a:p>
            <a:pPr lvl="1"/>
            <a:endParaRPr lang="fr-FR" dirty="0" smtClean="0"/>
          </a:p>
          <a:p>
            <a:r>
              <a:rPr lang="fr-FR" dirty="0"/>
              <a:t>Z</a:t>
            </a:r>
            <a:r>
              <a:rPr lang="fr-FR" dirty="0" smtClean="0"/>
              <a:t>ootechnie:</a:t>
            </a:r>
          </a:p>
          <a:p>
            <a:pPr lvl="1"/>
            <a:r>
              <a:rPr lang="fr-FR" dirty="0"/>
              <a:t>Audit biosécurité des porcs en lien avec la baisse des usages </a:t>
            </a:r>
            <a:r>
              <a:rPr lang="fr-FR" dirty="0" smtClean="0"/>
              <a:t>d'antibiotiques</a:t>
            </a:r>
          </a:p>
          <a:p>
            <a:pPr lvl="1"/>
            <a:r>
              <a:rPr lang="fr-FR" dirty="0"/>
              <a:t>Formaliser et diffuser des messages sur le lien "bâtiment et santé animale" : filière ruminants (le logement des agneaux)</a:t>
            </a:r>
          </a:p>
          <a:p>
            <a:pPr lvl="1"/>
            <a:endParaRPr lang="fr-FR" dirty="0"/>
          </a:p>
          <a:p>
            <a:pPr lvl="1"/>
            <a:endParaRPr lang="fr-FR" dirty="0" smtClean="0"/>
          </a:p>
          <a:p>
            <a:pPr lvl="1"/>
            <a:endParaRPr lang="fr-FR" dirty="0"/>
          </a:p>
        </p:txBody>
      </p:sp>
    </p:spTree>
    <p:extLst>
      <p:ext uri="{BB962C8B-B14F-4D97-AF65-F5344CB8AC3E}">
        <p14:creationId xmlns:p14="http://schemas.microsoft.com/office/powerpoint/2010/main" val="2864533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incitatives: incitation à la recherche</a:t>
            </a:r>
            <a:br>
              <a:rPr lang="fr-FR" dirty="0" smtClean="0"/>
            </a:br>
            <a:r>
              <a:rPr lang="fr-FR" dirty="0" smtClean="0"/>
              <a:t/>
            </a:r>
            <a:br>
              <a:rPr lang="fr-FR" dirty="0" smtClean="0"/>
            </a:br>
            <a:r>
              <a:rPr lang="fr-FR" sz="3600" i="1" dirty="0" smtClean="0">
                <a:solidFill>
                  <a:schemeClr val="accent1">
                    <a:lumMod val="50000"/>
                  </a:schemeClr>
                </a:solidFill>
              </a:rPr>
              <a:t>Exemples de projets d’étude de la résistance</a:t>
            </a:r>
            <a:endParaRPr lang="fr-FR" sz="3600" i="1" dirty="0">
              <a:solidFill>
                <a:schemeClr val="accent1">
                  <a:lumMod val="50000"/>
                </a:schemeClr>
              </a:solidFill>
            </a:endParaRPr>
          </a:p>
        </p:txBody>
      </p:sp>
      <p:sp>
        <p:nvSpPr>
          <p:cNvPr id="3" name="Espace réservé du contenu 2"/>
          <p:cNvSpPr>
            <a:spLocks noGrp="1"/>
          </p:cNvSpPr>
          <p:nvPr>
            <p:ph idx="1"/>
          </p:nvPr>
        </p:nvSpPr>
        <p:spPr>
          <a:xfrm>
            <a:off x="1268684" y="2113491"/>
            <a:ext cx="10085116" cy="4351338"/>
          </a:xfrm>
        </p:spPr>
        <p:txBody>
          <a:bodyPr>
            <a:normAutofit/>
          </a:bodyPr>
          <a:lstStyle/>
          <a:p>
            <a:r>
              <a:rPr lang="fr-FR" dirty="0" smtClean="0"/>
              <a:t>Techniques de laboratoire:</a:t>
            </a:r>
          </a:p>
          <a:p>
            <a:pPr lvl="1"/>
            <a:r>
              <a:rPr lang="fr-FR" dirty="0"/>
              <a:t>DIAMIC : obtention et confrontation des données de concentrations </a:t>
            </a:r>
            <a:r>
              <a:rPr lang="fr-FR"/>
              <a:t>minimales </a:t>
            </a:r>
            <a:r>
              <a:rPr lang="fr-FR" smtClean="0"/>
              <a:t>inhibitrices </a:t>
            </a:r>
            <a:r>
              <a:rPr lang="fr-FR" dirty="0"/>
              <a:t>et d'antibiogrammes pour des bactéries pathogènes spécifiquement vétérinaires</a:t>
            </a:r>
          </a:p>
          <a:p>
            <a:pPr lvl="1"/>
            <a:endParaRPr lang="fr-FR" dirty="0" smtClean="0"/>
          </a:p>
          <a:p>
            <a:r>
              <a:rPr lang="fr-FR" dirty="0" smtClean="0"/>
              <a:t>Mécanisme de résistance:</a:t>
            </a:r>
          </a:p>
          <a:p>
            <a:pPr lvl="1"/>
            <a:r>
              <a:rPr lang="fr-FR" dirty="0"/>
              <a:t>PLASMEQUI : Dissémination et persistance des plasmides de résistance aux céphalosporines de dernières générations chez le cheval : impact des additifs alimentaires </a:t>
            </a:r>
          </a:p>
          <a:p>
            <a:pPr lvl="1"/>
            <a:endParaRPr lang="fr-FR" dirty="0" smtClean="0"/>
          </a:p>
          <a:p>
            <a:endParaRPr lang="fr-FR" dirty="0"/>
          </a:p>
          <a:p>
            <a:pPr lvl="1"/>
            <a:endParaRPr lang="fr-FR" dirty="0" smtClean="0"/>
          </a:p>
          <a:p>
            <a:pPr lvl="1"/>
            <a:endParaRPr lang="fr-FR" dirty="0"/>
          </a:p>
        </p:txBody>
      </p:sp>
    </p:spTree>
    <p:extLst>
      <p:ext uri="{BB962C8B-B14F-4D97-AF65-F5344CB8AC3E}">
        <p14:creationId xmlns:p14="http://schemas.microsoft.com/office/powerpoint/2010/main" val="3208973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8684" y="245465"/>
            <a:ext cx="10085116" cy="1325563"/>
          </a:xfrm>
        </p:spPr>
        <p:txBody>
          <a:bodyPr>
            <a:normAutofit fontScale="90000"/>
          </a:bodyPr>
          <a:lstStyle/>
          <a:p>
            <a:r>
              <a:rPr lang="fr-FR" dirty="0" smtClean="0"/>
              <a:t>Mesures incitatives: incitation à la recherche</a:t>
            </a:r>
            <a:br>
              <a:rPr lang="fr-FR" dirty="0" smtClean="0"/>
            </a:br>
            <a:r>
              <a:rPr lang="fr-FR" dirty="0" smtClean="0"/>
              <a:t/>
            </a:r>
            <a:br>
              <a:rPr lang="fr-FR" dirty="0" smtClean="0"/>
            </a:br>
            <a:r>
              <a:rPr lang="fr-FR" sz="3600" i="1" dirty="0" smtClean="0">
                <a:solidFill>
                  <a:schemeClr val="accent1">
                    <a:lumMod val="50000"/>
                  </a:schemeClr>
                </a:solidFill>
              </a:rPr>
              <a:t>Exemples de projets sur la formation</a:t>
            </a:r>
            <a:endParaRPr lang="fr-FR" sz="3600" i="1" dirty="0">
              <a:solidFill>
                <a:schemeClr val="accent1">
                  <a:lumMod val="50000"/>
                </a:schemeClr>
              </a:solidFill>
            </a:endParaRPr>
          </a:p>
        </p:txBody>
      </p:sp>
      <p:sp>
        <p:nvSpPr>
          <p:cNvPr id="3" name="Espace réservé du contenu 2"/>
          <p:cNvSpPr>
            <a:spLocks noGrp="1"/>
          </p:cNvSpPr>
          <p:nvPr>
            <p:ph idx="1"/>
          </p:nvPr>
        </p:nvSpPr>
        <p:spPr>
          <a:xfrm>
            <a:off x="1268684" y="2180467"/>
            <a:ext cx="10085116" cy="4351338"/>
          </a:xfrm>
        </p:spPr>
        <p:txBody>
          <a:bodyPr>
            <a:normAutofit/>
          </a:bodyPr>
          <a:lstStyle/>
          <a:p>
            <a:r>
              <a:rPr lang="fr-FR" dirty="0"/>
              <a:t>F</a:t>
            </a:r>
            <a:r>
              <a:rPr lang="fr-FR" dirty="0" smtClean="0"/>
              <a:t>ormation des éleveurs:</a:t>
            </a:r>
          </a:p>
          <a:p>
            <a:pPr lvl="1"/>
            <a:r>
              <a:rPr lang="fr-FR" dirty="0" smtClean="0"/>
              <a:t>Conception </a:t>
            </a:r>
            <a:r>
              <a:rPr lang="fr-FR" dirty="0"/>
              <a:t>et réalisation de 5 plaquettes pédagogiques pour les espèces volaille, poule pondeuse, gibier à plumes, palmipède gras et lapin</a:t>
            </a:r>
          </a:p>
          <a:p>
            <a:endParaRPr lang="fr-FR" dirty="0" smtClean="0"/>
          </a:p>
          <a:p>
            <a:r>
              <a:rPr lang="fr-FR" dirty="0"/>
              <a:t>F</a:t>
            </a:r>
            <a:r>
              <a:rPr lang="fr-FR" dirty="0" smtClean="0"/>
              <a:t>ormation des vétérinaires:</a:t>
            </a:r>
          </a:p>
          <a:p>
            <a:pPr lvl="1"/>
            <a:r>
              <a:rPr lang="fr-FR" dirty="0"/>
              <a:t>Conception d'un module de formation, filière animaux de compagnie</a:t>
            </a:r>
          </a:p>
          <a:p>
            <a:endParaRPr lang="fr-FR" dirty="0"/>
          </a:p>
          <a:p>
            <a:r>
              <a:rPr lang="fr-FR" dirty="0"/>
              <a:t>Projet de recherche/action sur </a:t>
            </a:r>
            <a:r>
              <a:rPr lang="fr-FR" dirty="0" smtClean="0"/>
              <a:t>formation des jeunes : e Bug</a:t>
            </a:r>
          </a:p>
        </p:txBody>
      </p:sp>
      <p:grpSp>
        <p:nvGrpSpPr>
          <p:cNvPr id="6" name="Groupe 5"/>
          <p:cNvGrpSpPr>
            <a:grpSpLocks/>
          </p:cNvGrpSpPr>
          <p:nvPr/>
        </p:nvGrpSpPr>
        <p:grpSpPr bwMode="auto">
          <a:xfrm rot="-1051585">
            <a:off x="10100731" y="1103840"/>
            <a:ext cx="1782683" cy="1664775"/>
            <a:chOff x="357839" y="1823244"/>
            <a:chExt cx="3778818" cy="3330447"/>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rcRect b="2864"/>
            <a:stretch>
              <a:fillRect/>
            </a:stretch>
          </p:blipFill>
          <p:spPr bwMode="auto">
            <a:xfrm>
              <a:off x="357839" y="1823244"/>
              <a:ext cx="2213680" cy="275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7558">
              <a:off x="1233805" y="1913680"/>
              <a:ext cx="2141638" cy="274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78203">
              <a:off x="1908906" y="2136928"/>
              <a:ext cx="2086212" cy="286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rcRect b="5688"/>
            <a:stretch>
              <a:fillRect/>
            </a:stretch>
          </p:blipFill>
          <p:spPr bwMode="auto">
            <a:xfrm rot="2669538">
              <a:off x="2026731" y="2344990"/>
              <a:ext cx="2109926" cy="280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Image 3"/>
          <p:cNvPicPr>
            <a:picLocks noChangeAspect="1"/>
          </p:cNvPicPr>
          <p:nvPr/>
        </p:nvPicPr>
        <p:blipFill>
          <a:blip r:embed="rId6"/>
          <a:stretch>
            <a:fillRect/>
          </a:stretch>
        </p:blipFill>
        <p:spPr>
          <a:xfrm>
            <a:off x="1755751" y="1724025"/>
            <a:ext cx="8839200" cy="5133975"/>
          </a:xfrm>
          <a:prstGeom prst="rect">
            <a:avLst/>
          </a:prstGeom>
        </p:spPr>
      </p:pic>
    </p:spTree>
    <p:extLst>
      <p:ext uri="{BB962C8B-B14F-4D97-AF65-F5344CB8AC3E}">
        <p14:creationId xmlns:p14="http://schemas.microsoft.com/office/powerpoint/2010/main" val="33537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Mesures incitatives: focus sur les alternatives</a:t>
            </a:r>
            <a:endParaRPr lang="fr-FR" dirty="0"/>
          </a:p>
        </p:txBody>
      </p:sp>
      <p:sp>
        <p:nvSpPr>
          <p:cNvPr id="3" name="Espace réservé du contenu 2"/>
          <p:cNvSpPr>
            <a:spLocks noGrp="1"/>
          </p:cNvSpPr>
          <p:nvPr>
            <p:ph idx="1"/>
          </p:nvPr>
        </p:nvSpPr>
        <p:spPr>
          <a:xfrm>
            <a:off x="1268684" y="1690688"/>
            <a:ext cx="10363022" cy="4738128"/>
          </a:xfrm>
        </p:spPr>
        <p:txBody>
          <a:bodyPr>
            <a:normAutofit fontScale="77500" lnSpcReduction="20000"/>
          </a:bodyPr>
          <a:lstStyle/>
          <a:p>
            <a:r>
              <a:rPr lang="fr-FR" dirty="0" smtClean="0"/>
              <a:t>Contexte des </a:t>
            </a:r>
            <a:r>
              <a:rPr lang="fr-FR" dirty="0"/>
              <a:t>produits </a:t>
            </a:r>
            <a:r>
              <a:rPr lang="fr-FR" dirty="0" smtClean="0"/>
              <a:t>alternatifs (produits à base de plantes, phages, etc.): </a:t>
            </a:r>
          </a:p>
          <a:p>
            <a:pPr lvl="1"/>
            <a:r>
              <a:rPr lang="fr-FR" dirty="0" smtClean="0"/>
              <a:t>Besoin de données sur leur efficacité, innocuité et absence de création/favorisation des résistances;</a:t>
            </a:r>
          </a:p>
          <a:p>
            <a:pPr lvl="1"/>
            <a:r>
              <a:rPr lang="fr-FR" dirty="0" smtClean="0"/>
              <a:t>Besoin d’un cadre réglementaire adapté, en accord avec la réglementation européenne</a:t>
            </a:r>
          </a:p>
          <a:p>
            <a:pPr marL="457200" lvl="1" indent="0">
              <a:buNone/>
            </a:pPr>
            <a:endParaRPr lang="fr-FR" dirty="0" smtClean="0"/>
          </a:p>
          <a:p>
            <a:r>
              <a:rPr lang="fr-FR" dirty="0" smtClean="0"/>
              <a:t>Action de l’autorité compétente:</a:t>
            </a:r>
          </a:p>
          <a:p>
            <a:pPr lvl="1"/>
            <a:r>
              <a:rPr lang="fr-FR" dirty="0" smtClean="0"/>
              <a:t>Saisine de l’ANSES, février 2018</a:t>
            </a:r>
          </a:p>
          <a:p>
            <a:pPr lvl="1"/>
            <a:r>
              <a:rPr lang="fr-FR" dirty="0" smtClean="0"/>
              <a:t>ANMV </a:t>
            </a:r>
            <a:r>
              <a:rPr lang="fr-FR" dirty="0"/>
              <a:t>: AMM dossier allégé, taxe </a:t>
            </a:r>
            <a:r>
              <a:rPr lang="fr-FR" dirty="0" smtClean="0"/>
              <a:t>divisée </a:t>
            </a:r>
            <a:r>
              <a:rPr lang="fr-FR" dirty="0"/>
              <a:t>par </a:t>
            </a:r>
            <a:r>
              <a:rPr lang="fr-FR" dirty="0" smtClean="0"/>
              <a:t>3</a:t>
            </a:r>
          </a:p>
          <a:p>
            <a:pPr lvl="1"/>
            <a:r>
              <a:rPr lang="fr-FR" dirty="0" smtClean="0"/>
              <a:t>DGAL: recherche de solutions à l’échelle européenne, AAP </a:t>
            </a:r>
            <a:r>
              <a:rPr lang="fr-FR" dirty="0" err="1" smtClean="0"/>
              <a:t>Ecoantibio</a:t>
            </a:r>
            <a:endParaRPr lang="fr-FR" dirty="0" smtClean="0"/>
          </a:p>
          <a:p>
            <a:pPr lvl="1"/>
            <a:r>
              <a:rPr lang="fr-FR" dirty="0" smtClean="0"/>
              <a:t>DGER: DIE phytothérapie</a:t>
            </a:r>
          </a:p>
          <a:p>
            <a:pPr lvl="1"/>
            <a:r>
              <a:rPr lang="fr-FR" dirty="0" smtClean="0"/>
              <a:t>Surveillance de l’offre de formation et des allégations thérapeutiques</a:t>
            </a:r>
          </a:p>
          <a:p>
            <a:pPr lvl="1"/>
            <a:endParaRPr lang="fr-FR" dirty="0"/>
          </a:p>
          <a:p>
            <a:r>
              <a:rPr lang="fr-FR" dirty="0" smtClean="0"/>
              <a:t>Exemples de projet de recherche financé par l’AAP </a:t>
            </a:r>
            <a:r>
              <a:rPr lang="fr-FR" dirty="0" err="1" smtClean="0"/>
              <a:t>Ecoantibio</a:t>
            </a:r>
            <a:r>
              <a:rPr lang="fr-FR" dirty="0" smtClean="0"/>
              <a:t>:</a:t>
            </a:r>
          </a:p>
          <a:p>
            <a:pPr lvl="1"/>
            <a:r>
              <a:rPr lang="fr-FR" altLang="fr-FR" dirty="0"/>
              <a:t>Alter for </a:t>
            </a:r>
            <a:r>
              <a:rPr lang="fr-FR" altLang="fr-FR" dirty="0" err="1"/>
              <a:t>fish</a:t>
            </a:r>
            <a:r>
              <a:rPr lang="fr-FR" altLang="fr-FR" dirty="0"/>
              <a:t> (A2F) : Efficacité et innocuité d'alternative(s) aux antibiotiques pour le poisson </a:t>
            </a:r>
            <a:r>
              <a:rPr lang="fr-FR" altLang="fr-FR" dirty="0" smtClean="0"/>
              <a:t>d'élevage</a:t>
            </a:r>
          </a:p>
          <a:p>
            <a:pPr lvl="1"/>
            <a:r>
              <a:rPr lang="fr-FR" dirty="0"/>
              <a:t>Evaluation d’une spécialité à base d’huiles essentielles sur les maux de patte des lapines afin de réduire l’usage des </a:t>
            </a:r>
            <a:r>
              <a:rPr lang="fr-FR" dirty="0" smtClean="0"/>
              <a:t>antibiotiques</a:t>
            </a:r>
            <a:endParaRPr lang="fr-FR" dirty="0"/>
          </a:p>
          <a:p>
            <a:pPr lvl="1"/>
            <a:endParaRPr lang="fr-FR" dirty="0" smtClean="0"/>
          </a:p>
          <a:p>
            <a:endParaRPr lang="fr-FR" dirty="0"/>
          </a:p>
          <a:p>
            <a:endParaRPr lang="fr-FR" dirty="0" smtClean="0"/>
          </a:p>
        </p:txBody>
      </p:sp>
    </p:spTree>
    <p:extLst>
      <p:ext uri="{BB962C8B-B14F-4D97-AF65-F5344CB8AC3E}">
        <p14:creationId xmlns:p14="http://schemas.microsoft.com/office/powerpoint/2010/main" val="18749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Actions du Ministère: communication des autorités françaises dans l’UE</a:t>
            </a:r>
            <a:endParaRPr lang="fr-FR" dirty="0"/>
          </a:p>
        </p:txBody>
      </p:sp>
      <p:sp>
        <p:nvSpPr>
          <p:cNvPr id="3" name="Espace réservé du contenu 2"/>
          <p:cNvSpPr>
            <a:spLocks noGrp="1"/>
          </p:cNvSpPr>
          <p:nvPr>
            <p:ph idx="1"/>
          </p:nvPr>
        </p:nvSpPr>
        <p:spPr>
          <a:xfrm>
            <a:off x="114139" y="1825626"/>
            <a:ext cx="9644010" cy="4351338"/>
          </a:xfrm>
        </p:spPr>
        <p:txBody>
          <a:bodyPr/>
          <a:lstStyle/>
          <a:p>
            <a:r>
              <a:rPr lang="fr-FR" dirty="0" smtClean="0"/>
              <a:t>Défense des positions françaises: lors des négociations sur les règlements européens médicament vétérinaire et aliment médicamenteux</a:t>
            </a:r>
          </a:p>
          <a:p>
            <a:endParaRPr lang="fr-FR" dirty="0"/>
          </a:p>
          <a:p>
            <a:r>
              <a:rPr lang="fr-FR" dirty="0" smtClean="0"/>
              <a:t>Présentation des avancées françaises lors du réseau </a:t>
            </a:r>
            <a:r>
              <a:rPr lang="fr-FR" i="1" dirty="0" smtClean="0"/>
              <a:t>One </a:t>
            </a:r>
            <a:r>
              <a:rPr lang="fr-FR" i="1" dirty="0" err="1" smtClean="0"/>
              <a:t>Health</a:t>
            </a:r>
            <a:r>
              <a:rPr lang="fr-FR" i="1" dirty="0" smtClean="0"/>
              <a:t> </a:t>
            </a:r>
            <a:r>
              <a:rPr lang="fr-FR" dirty="0" smtClean="0"/>
              <a:t>AMR de la Commission européenne, lors de sessions de formation européenne (BTSF)</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928365" y="1897496"/>
            <a:ext cx="3978319" cy="223914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9281" y="4492172"/>
            <a:ext cx="3154438" cy="2365828"/>
          </a:xfrm>
          <a:prstGeom prst="rect">
            <a:avLst/>
          </a:prstGeom>
        </p:spPr>
      </p:pic>
    </p:spTree>
    <p:extLst>
      <p:ext uri="{BB962C8B-B14F-4D97-AF65-F5344CB8AC3E}">
        <p14:creationId xmlns:p14="http://schemas.microsoft.com/office/powerpoint/2010/main" val="3579795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
            </a:r>
            <a:r>
              <a:rPr lang="fr-FR" dirty="0" err="1" smtClean="0"/>
              <a:t>antibiorésistance</a:t>
            </a:r>
            <a:r>
              <a:rPr lang="fr-FR" dirty="0" smtClean="0"/>
              <a:t> (ABR)</a:t>
            </a:r>
            <a:endParaRPr lang="fr-FR" dirty="0"/>
          </a:p>
        </p:txBody>
      </p:sp>
      <p:sp>
        <p:nvSpPr>
          <p:cNvPr id="3" name="Espace réservé du contenu 2"/>
          <p:cNvSpPr>
            <a:spLocks noGrp="1"/>
          </p:cNvSpPr>
          <p:nvPr>
            <p:ph idx="1"/>
          </p:nvPr>
        </p:nvSpPr>
        <p:spPr>
          <a:xfrm>
            <a:off x="1268685" y="1825625"/>
            <a:ext cx="6934790" cy="4351338"/>
          </a:xfrm>
        </p:spPr>
        <p:txBody>
          <a:bodyPr>
            <a:normAutofit fontScale="70000" lnSpcReduction="20000"/>
          </a:bodyPr>
          <a:lstStyle/>
          <a:p>
            <a:r>
              <a:rPr lang="fr-FR" dirty="0" smtClean="0"/>
              <a:t>Aujourd’hui d’après le rapport de l’ECDC (nov. 2018):</a:t>
            </a:r>
          </a:p>
          <a:p>
            <a:pPr lvl="1"/>
            <a:r>
              <a:rPr lang="fr-FR" dirty="0"/>
              <a:t>plus de 5500 décès annuels en </a:t>
            </a:r>
            <a:r>
              <a:rPr lang="fr-FR" dirty="0" smtClean="0"/>
              <a:t>France</a:t>
            </a:r>
          </a:p>
          <a:p>
            <a:pPr lvl="1"/>
            <a:r>
              <a:rPr lang="fr-FR" dirty="0" smtClean="0"/>
              <a:t>33 000 décès annuels en Europe</a:t>
            </a:r>
          </a:p>
          <a:p>
            <a:pPr marL="0" indent="0">
              <a:buNone/>
            </a:pPr>
            <a:endParaRPr lang="fr-FR" dirty="0" smtClean="0"/>
          </a:p>
          <a:p>
            <a:r>
              <a:rPr lang="fr-FR" dirty="0" smtClean="0"/>
              <a:t>En 2050: 1 mort toutes les 3 secondes (rapport O’Neill)</a:t>
            </a:r>
          </a:p>
          <a:p>
            <a:pPr marL="0" indent="0">
              <a:buNone/>
            </a:pPr>
            <a:endParaRPr lang="fr-FR" dirty="0" smtClean="0"/>
          </a:p>
          <a:p>
            <a:r>
              <a:rPr lang="fr-FR" dirty="0" smtClean="0"/>
              <a:t>Tout usage d’antibiotique peut générer une résistance: bactéries du tube digestif de tous les animaux (mais aussi de la peau, de l’appareil respiratoire) et de l’environnement</a:t>
            </a:r>
          </a:p>
          <a:p>
            <a:pPr marL="0" indent="0">
              <a:buNone/>
            </a:pPr>
            <a:endParaRPr lang="fr-FR" dirty="0" smtClean="0"/>
          </a:p>
          <a:p>
            <a:r>
              <a:rPr lang="fr-FR" dirty="0" smtClean="0"/>
              <a:t>Les bactéries résistantes voyagent partout dans le monde</a:t>
            </a:r>
          </a:p>
          <a:p>
            <a:pPr marL="0" indent="0">
              <a:buNone/>
            </a:pPr>
            <a:endParaRPr lang="fr-FR" dirty="0" smtClean="0"/>
          </a:p>
          <a:p>
            <a:r>
              <a:rPr lang="fr-FR" dirty="0" smtClean="0"/>
              <a:t>Une seule solution: réduire drastiquement les usages d’antibiotiques</a:t>
            </a:r>
          </a:p>
        </p:txBody>
      </p:sp>
      <p:grpSp>
        <p:nvGrpSpPr>
          <p:cNvPr id="6" name="Groupe 5"/>
          <p:cNvGrpSpPr/>
          <p:nvPr/>
        </p:nvGrpSpPr>
        <p:grpSpPr>
          <a:xfrm>
            <a:off x="7511141" y="1027906"/>
            <a:ext cx="4680859" cy="5542370"/>
            <a:chOff x="9018527" y="1190118"/>
            <a:chExt cx="3258022" cy="4183208"/>
          </a:xfrm>
        </p:grpSpPr>
        <p:pic>
          <p:nvPicPr>
            <p:cNvPr id="4" name="Image 3"/>
            <p:cNvPicPr>
              <a:picLocks noChangeAspect="1"/>
            </p:cNvPicPr>
            <p:nvPr/>
          </p:nvPicPr>
          <p:blipFill>
            <a:blip r:embed="rId2"/>
            <a:stretch>
              <a:fillRect/>
            </a:stretch>
          </p:blipFill>
          <p:spPr>
            <a:xfrm>
              <a:off x="9283367" y="1190118"/>
              <a:ext cx="2848095" cy="3752321"/>
            </a:xfrm>
            <a:prstGeom prst="rect">
              <a:avLst/>
            </a:prstGeom>
          </p:spPr>
        </p:pic>
        <p:sp>
          <p:nvSpPr>
            <p:cNvPr id="5" name="ZoneTexte 4"/>
            <p:cNvSpPr txBox="1"/>
            <p:nvPr/>
          </p:nvSpPr>
          <p:spPr>
            <a:xfrm>
              <a:off x="9018527" y="4942439"/>
              <a:ext cx="3258022" cy="430887"/>
            </a:xfrm>
            <a:prstGeom prst="rect">
              <a:avLst/>
            </a:prstGeom>
            <a:noFill/>
          </p:spPr>
          <p:txBody>
            <a:bodyPr wrap="square" rtlCol="0">
              <a:spAutoFit/>
            </a:bodyPr>
            <a:lstStyle/>
            <a:p>
              <a:r>
                <a:rPr lang="fr-FR" sz="1100" dirty="0" smtClean="0"/>
                <a:t>Capture réalisée le 27/02/2019 sur</a:t>
              </a:r>
            </a:p>
            <a:p>
              <a:r>
                <a:rPr lang="fr-FR" sz="1100" dirty="0" smtClean="0"/>
                <a:t> https://antibiotic.ecdc.europa.eu/en/patient-stories</a:t>
              </a:r>
              <a:endParaRPr lang="fr-FR" sz="1100" dirty="0"/>
            </a:p>
          </p:txBody>
        </p:sp>
      </p:grpSp>
    </p:spTree>
    <p:extLst>
      <p:ext uri="{BB962C8B-B14F-4D97-AF65-F5344CB8AC3E}">
        <p14:creationId xmlns:p14="http://schemas.microsoft.com/office/powerpoint/2010/main" val="37694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Actions du Ministère: communication des autorités françaises dans le monde</a:t>
            </a:r>
            <a:endParaRPr lang="fr-FR" dirty="0"/>
          </a:p>
        </p:txBody>
      </p:sp>
      <p:sp>
        <p:nvSpPr>
          <p:cNvPr id="3" name="Espace réservé du contenu 2"/>
          <p:cNvSpPr>
            <a:spLocks noGrp="1"/>
          </p:cNvSpPr>
          <p:nvPr>
            <p:ph idx="1"/>
          </p:nvPr>
        </p:nvSpPr>
        <p:spPr/>
        <p:txBody>
          <a:bodyPr/>
          <a:lstStyle/>
          <a:p>
            <a:r>
              <a:rPr lang="fr-FR" dirty="0" smtClean="0"/>
              <a:t>Participation à l’élaboration des positions françaises sur l’ABR dans le cadre du G20 (groupes santé, agriculture), du G7, du Codex, de l’OIE, de la FAO, mais aussi formation de vétérinaires de pays tiers, etc.</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8363" y="3303358"/>
            <a:ext cx="3229613" cy="242221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10" y="3588806"/>
            <a:ext cx="3780430" cy="2126492"/>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260" y="3890810"/>
            <a:ext cx="4227963" cy="2818642"/>
          </a:xfrm>
          <a:prstGeom prst="rect">
            <a:avLst/>
          </a:prstGeom>
        </p:spPr>
      </p:pic>
      <p:sp>
        <p:nvSpPr>
          <p:cNvPr id="7" name="ZoneTexte 6"/>
          <p:cNvSpPr txBox="1"/>
          <p:nvPr/>
        </p:nvSpPr>
        <p:spPr>
          <a:xfrm>
            <a:off x="21045" y="5715298"/>
            <a:ext cx="4176215" cy="923330"/>
          </a:xfrm>
          <a:prstGeom prst="rect">
            <a:avLst/>
          </a:prstGeom>
          <a:solidFill>
            <a:schemeClr val="bg1"/>
          </a:solidFill>
        </p:spPr>
        <p:txBody>
          <a:bodyPr wrap="square" rtlCol="0">
            <a:spAutoFit/>
          </a:bodyPr>
          <a:lstStyle/>
          <a:p>
            <a:r>
              <a:rPr lang="fr-FR" i="1" dirty="0" smtClean="0"/>
              <a:t>Délégation française devant le poster </a:t>
            </a:r>
            <a:r>
              <a:rPr lang="fr-FR" i="1" dirty="0" err="1" smtClean="0"/>
              <a:t>Ecoantibio</a:t>
            </a:r>
            <a:r>
              <a:rPr lang="fr-FR" i="1" dirty="0" smtClean="0"/>
              <a:t>, Conférence mondiale sur l’ABR de l’OIE, Marrakech, 29-31 oct. 2019</a:t>
            </a:r>
            <a:endParaRPr lang="fr-FR" i="1" dirty="0"/>
          </a:p>
        </p:txBody>
      </p:sp>
      <p:sp>
        <p:nvSpPr>
          <p:cNvPr id="8" name="ZoneTexte 7"/>
          <p:cNvSpPr txBox="1"/>
          <p:nvPr/>
        </p:nvSpPr>
        <p:spPr>
          <a:xfrm>
            <a:off x="4285744" y="3478696"/>
            <a:ext cx="4176215" cy="369332"/>
          </a:xfrm>
          <a:prstGeom prst="rect">
            <a:avLst/>
          </a:prstGeom>
          <a:noFill/>
        </p:spPr>
        <p:txBody>
          <a:bodyPr wrap="square" rtlCol="0">
            <a:spAutoFit/>
          </a:bodyPr>
          <a:lstStyle/>
          <a:p>
            <a:r>
              <a:rPr lang="fr-FR" i="1" dirty="0" err="1" smtClean="0"/>
              <a:t>Spring</a:t>
            </a:r>
            <a:r>
              <a:rPr lang="fr-FR" i="1" dirty="0" smtClean="0"/>
              <a:t> course ENSV, mars 2018.</a:t>
            </a:r>
            <a:endParaRPr lang="fr-FR" i="1" dirty="0"/>
          </a:p>
        </p:txBody>
      </p:sp>
      <p:sp>
        <p:nvSpPr>
          <p:cNvPr id="9" name="ZoneTexte 8"/>
          <p:cNvSpPr txBox="1"/>
          <p:nvPr/>
        </p:nvSpPr>
        <p:spPr>
          <a:xfrm>
            <a:off x="8778363" y="5860505"/>
            <a:ext cx="3293303" cy="646331"/>
          </a:xfrm>
          <a:prstGeom prst="rect">
            <a:avLst/>
          </a:prstGeom>
          <a:solidFill>
            <a:schemeClr val="bg1"/>
          </a:solidFill>
        </p:spPr>
        <p:txBody>
          <a:bodyPr wrap="square" rtlCol="0">
            <a:spAutoFit/>
          </a:bodyPr>
          <a:lstStyle/>
          <a:p>
            <a:r>
              <a:rPr lang="fr-FR" i="1" dirty="0" err="1" smtClean="0"/>
              <a:t>Task</a:t>
            </a:r>
            <a:r>
              <a:rPr lang="fr-FR" i="1" dirty="0" smtClean="0"/>
              <a:t> Force AMR du Codex à Busan, Corée du Sud, déc. 2018</a:t>
            </a:r>
            <a:endParaRPr lang="fr-FR" i="1" dirty="0"/>
          </a:p>
        </p:txBody>
      </p:sp>
    </p:spTree>
    <p:extLst>
      <p:ext uri="{BB962C8B-B14F-4D97-AF65-F5344CB8AC3E}">
        <p14:creationId xmlns:p14="http://schemas.microsoft.com/office/powerpoint/2010/main" val="1706143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1268684" y="1566317"/>
            <a:ext cx="10085116" cy="4351338"/>
          </a:xfrm>
        </p:spPr>
        <p:txBody>
          <a:bodyPr/>
          <a:lstStyle/>
          <a:p>
            <a:r>
              <a:rPr lang="fr-FR" dirty="0" smtClean="0"/>
              <a:t>Le plan </a:t>
            </a:r>
            <a:r>
              <a:rPr lang="fr-FR" dirty="0" err="1" smtClean="0"/>
              <a:t>Ecoantibio</a:t>
            </a:r>
            <a:r>
              <a:rPr lang="fr-FR" dirty="0" smtClean="0"/>
              <a:t> 1 a été un succès grâce à l’engagement de tous, et en particulier du binôme vétérinaire –éleveur</a:t>
            </a:r>
          </a:p>
          <a:p>
            <a:r>
              <a:rPr lang="fr-FR" dirty="0" smtClean="0"/>
              <a:t>Le nombre d’actions menées dans des domaines très différents est considérable</a:t>
            </a:r>
          </a:p>
          <a:p>
            <a:r>
              <a:rPr lang="fr-FR" dirty="0" smtClean="0"/>
              <a:t>Le plan </a:t>
            </a:r>
            <a:r>
              <a:rPr lang="fr-FR" dirty="0" err="1" smtClean="0"/>
              <a:t>Ecoantibio</a:t>
            </a:r>
            <a:r>
              <a:rPr lang="fr-FR" dirty="0" smtClean="0"/>
              <a:t> 2 doit </a:t>
            </a:r>
            <a:r>
              <a:rPr lang="fr-FR" dirty="0"/>
              <a:t>pérenniser les changements de pratiques pour réduire les mésusages d'antibiotiques</a:t>
            </a:r>
          </a:p>
        </p:txBody>
      </p:sp>
      <p:pic>
        <p:nvPicPr>
          <p:cNvPr id="4"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9374" y="4503638"/>
            <a:ext cx="3583735" cy="201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23" y="4164398"/>
            <a:ext cx="2889548" cy="2693602"/>
          </a:xfrm>
          <a:prstGeom prst="rect">
            <a:avLst/>
          </a:prstGeom>
        </p:spPr>
      </p:pic>
    </p:spTree>
    <p:extLst>
      <p:ext uri="{BB962C8B-B14F-4D97-AF65-F5344CB8AC3E}">
        <p14:creationId xmlns:p14="http://schemas.microsoft.com/office/powerpoint/2010/main" val="261249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a:t>
            </a:r>
            <a:r>
              <a:rPr lang="fr-FR" dirty="0" err="1" smtClean="0"/>
              <a:t>Ecoantibio</a:t>
            </a:r>
            <a:r>
              <a:rPr lang="fr-FR" dirty="0"/>
              <a:t> </a:t>
            </a:r>
            <a:r>
              <a:rPr lang="fr-FR" dirty="0" smtClean="0"/>
              <a:t>lutte contre l’ABR en médecine vétérinaire</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2 plans successifs à la construction similaire:</a:t>
            </a:r>
          </a:p>
          <a:p>
            <a:pPr lvl="1">
              <a:buFont typeface="Wingdings" panose="05000000000000000000" pitchFamily="2" charset="2"/>
              <a:buChar char="v"/>
            </a:pPr>
            <a:r>
              <a:rPr lang="fr-FR" dirty="0" smtClean="0"/>
              <a:t> </a:t>
            </a:r>
            <a:r>
              <a:rPr lang="fr-FR" dirty="0" err="1" smtClean="0"/>
              <a:t>Ecoantibio</a:t>
            </a:r>
            <a:r>
              <a:rPr lang="fr-FR" dirty="0" smtClean="0"/>
              <a:t> 1 (2012 – 2016)</a:t>
            </a:r>
          </a:p>
          <a:p>
            <a:pPr lvl="2">
              <a:buFont typeface="Wingdings" panose="05000000000000000000" pitchFamily="2" charset="2"/>
              <a:buChar char="§"/>
            </a:pPr>
            <a:r>
              <a:rPr lang="fr-FR" dirty="0" smtClean="0"/>
              <a:t>Des mesures réglementaires fortes</a:t>
            </a:r>
          </a:p>
          <a:p>
            <a:pPr lvl="2">
              <a:buFont typeface="Wingdings" panose="05000000000000000000" pitchFamily="2" charset="2"/>
              <a:buChar char="§"/>
            </a:pPr>
            <a:r>
              <a:rPr lang="fr-FR" dirty="0" smtClean="0"/>
              <a:t>Des objectifs chiffrés ambitieux: </a:t>
            </a:r>
          </a:p>
          <a:p>
            <a:pPr lvl="3"/>
            <a:r>
              <a:rPr lang="fr-FR" dirty="0" smtClean="0"/>
              <a:t>réduire l’exposition des animaux aux antibiotiques de 25% en 5 ans, </a:t>
            </a:r>
          </a:p>
          <a:p>
            <a:pPr lvl="3"/>
            <a:r>
              <a:rPr lang="fr-FR" dirty="0" smtClean="0"/>
              <a:t>réduire l’exposition aux antibiotiques critiques de 25% en 3 ans (objectifs de la LAAF)</a:t>
            </a:r>
          </a:p>
          <a:p>
            <a:pPr marL="1371600" lvl="3" indent="0">
              <a:buNone/>
            </a:pPr>
            <a:endParaRPr lang="fr-FR" dirty="0" smtClean="0"/>
          </a:p>
          <a:p>
            <a:pPr lvl="1">
              <a:buFont typeface="Wingdings" panose="05000000000000000000" pitchFamily="2" charset="2"/>
              <a:buChar char="v"/>
            </a:pPr>
            <a:endParaRPr lang="fr-FR" dirty="0"/>
          </a:p>
        </p:txBody>
      </p:sp>
      <p:pic>
        <p:nvPicPr>
          <p:cNvPr id="4"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2804" y="3993728"/>
            <a:ext cx="1937800" cy="275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933" y="4026485"/>
            <a:ext cx="1831446" cy="257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52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a:t>
            </a:r>
            <a:r>
              <a:rPr lang="fr-FR" dirty="0" err="1" smtClean="0"/>
              <a:t>Ecoantibio</a:t>
            </a:r>
            <a:r>
              <a:rPr lang="fr-FR" dirty="0"/>
              <a:t> </a:t>
            </a:r>
            <a:r>
              <a:rPr lang="fr-FR" dirty="0" smtClean="0"/>
              <a:t>lutte contre l’ABR en médecine vétérinaire</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2 plans successifs:</a:t>
            </a:r>
          </a:p>
          <a:p>
            <a:pPr lvl="1">
              <a:buFont typeface="Wingdings" panose="05000000000000000000" pitchFamily="2" charset="2"/>
              <a:buChar char="v"/>
            </a:pPr>
            <a:r>
              <a:rPr lang="fr-FR" dirty="0" smtClean="0"/>
              <a:t> </a:t>
            </a:r>
            <a:r>
              <a:rPr lang="fr-FR" dirty="0" err="1" smtClean="0"/>
              <a:t>Ecoantibio</a:t>
            </a:r>
            <a:r>
              <a:rPr lang="fr-FR" dirty="0" smtClean="0"/>
              <a:t> 2 (2017 – 2021)</a:t>
            </a:r>
          </a:p>
          <a:p>
            <a:pPr lvl="2">
              <a:buFont typeface="Wingdings" panose="05000000000000000000" pitchFamily="2" charset="2"/>
              <a:buChar char="§"/>
            </a:pPr>
            <a:r>
              <a:rPr lang="fr-FR" dirty="0" smtClean="0"/>
              <a:t>Poursuivre la dynamique et confirmer les bons résultats</a:t>
            </a:r>
          </a:p>
          <a:p>
            <a:pPr lvl="2">
              <a:buFont typeface="Wingdings" panose="05000000000000000000" pitchFamily="2" charset="2"/>
              <a:buChar char="§"/>
            </a:pPr>
            <a:endParaRPr lang="fr-FR" dirty="0" smtClean="0"/>
          </a:p>
          <a:p>
            <a:pPr lvl="2">
              <a:buFont typeface="Wingdings" panose="05000000000000000000" pitchFamily="2" charset="2"/>
              <a:buChar char="§"/>
            </a:pPr>
            <a:r>
              <a:rPr lang="fr-FR" dirty="0" smtClean="0"/>
              <a:t>Plus de mesures incitatives</a:t>
            </a:r>
          </a:p>
          <a:p>
            <a:pPr lvl="2">
              <a:buFont typeface="Wingdings" panose="05000000000000000000" pitchFamily="2" charset="2"/>
              <a:buChar char="§"/>
            </a:pPr>
            <a:endParaRPr lang="fr-FR" dirty="0" smtClean="0"/>
          </a:p>
          <a:p>
            <a:pPr lvl="2">
              <a:buFont typeface="Wingdings" panose="05000000000000000000" pitchFamily="2" charset="2"/>
              <a:buChar char="§"/>
            </a:pPr>
            <a:r>
              <a:rPr lang="fr-FR" dirty="0" smtClean="0"/>
              <a:t>Dimension </a:t>
            </a:r>
            <a:r>
              <a:rPr lang="fr-FR" i="1" dirty="0" smtClean="0"/>
              <a:t>One </a:t>
            </a:r>
            <a:r>
              <a:rPr lang="fr-FR" i="1" dirty="0" err="1" smtClean="0"/>
              <a:t>Health</a:t>
            </a:r>
            <a:r>
              <a:rPr lang="fr-FR" dirty="0" smtClean="0"/>
              <a:t>: </a:t>
            </a:r>
            <a:r>
              <a:rPr lang="fr-FR" dirty="0" err="1" smtClean="0"/>
              <a:t>Ecoantibio</a:t>
            </a:r>
            <a:r>
              <a:rPr lang="fr-FR" dirty="0" smtClean="0"/>
              <a:t> s’inscrit dans la Feuille de route interministérielle de lutte contre l’</a:t>
            </a:r>
            <a:r>
              <a:rPr lang="fr-FR" dirty="0" err="1" smtClean="0"/>
              <a:t>antibiorésistance</a:t>
            </a:r>
            <a:endParaRPr lang="fr-FR" dirty="0" smtClean="0"/>
          </a:p>
          <a:p>
            <a:pPr lvl="2">
              <a:buFont typeface="Wingdings" panose="05000000000000000000" pitchFamily="2" charset="2"/>
              <a:buChar char="§"/>
            </a:pPr>
            <a:endParaRPr lang="fr-FR" dirty="0" smtClean="0"/>
          </a:p>
          <a:p>
            <a:pPr lvl="2">
              <a:buFont typeface="Wingdings" panose="05000000000000000000" pitchFamily="2" charset="2"/>
              <a:buChar char="§"/>
            </a:pPr>
            <a:r>
              <a:rPr lang="fr-FR" dirty="0" smtClean="0"/>
              <a:t>Des objectifs chiffrés ciblés:</a:t>
            </a:r>
          </a:p>
          <a:p>
            <a:pPr lvl="3"/>
            <a:r>
              <a:rPr lang="fr-FR" dirty="0" smtClean="0"/>
              <a:t>Réduire de 50% en 5 ans l’exposition à la colistine en filières bovine, porcine et avicole</a:t>
            </a:r>
          </a:p>
          <a:p>
            <a:pPr lvl="3"/>
            <a:r>
              <a:rPr lang="fr-FR" dirty="0" smtClean="0"/>
              <a:t>Observer une tendance à la baisse sur l’ensemble des marqueurs de l’ABR</a:t>
            </a:r>
          </a:p>
          <a:p>
            <a:endParaRPr lang="fr-FR" dirty="0"/>
          </a:p>
        </p:txBody>
      </p:sp>
      <p:pic>
        <p:nvPicPr>
          <p:cNvPr id="4"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51" y="2666999"/>
            <a:ext cx="173880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183" y="245660"/>
            <a:ext cx="2691855" cy="36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75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a:t>
            </a:r>
            <a:r>
              <a:rPr lang="fr-FR" dirty="0" err="1" smtClean="0"/>
              <a:t>Ecoantibio</a:t>
            </a:r>
            <a:r>
              <a:rPr lang="fr-FR" dirty="0" smtClean="0"/>
              <a:t> lutte contre l’ABR en médecine vétérinaire</a:t>
            </a:r>
            <a:endParaRPr lang="fr-FR" dirty="0"/>
          </a:p>
        </p:txBody>
      </p:sp>
      <p:sp>
        <p:nvSpPr>
          <p:cNvPr id="3" name="Espace réservé du contenu 2"/>
          <p:cNvSpPr>
            <a:spLocks noGrp="1"/>
          </p:cNvSpPr>
          <p:nvPr>
            <p:ph idx="1"/>
          </p:nvPr>
        </p:nvSpPr>
        <p:spPr/>
        <p:txBody>
          <a:bodyPr/>
          <a:lstStyle/>
          <a:p>
            <a:r>
              <a:rPr lang="fr-FR" dirty="0" smtClean="0"/>
              <a:t>Les plans ont fait l’objet d’une </a:t>
            </a:r>
            <a:r>
              <a:rPr lang="fr-FR" dirty="0" err="1" smtClean="0"/>
              <a:t>co</a:t>
            </a:r>
            <a:r>
              <a:rPr lang="fr-FR" dirty="0" smtClean="0"/>
              <a:t>-construction préalable avec l’ensemble des parties prenantes, puis d’une </a:t>
            </a:r>
            <a:r>
              <a:rPr lang="fr-FR" dirty="0" err="1" smtClean="0"/>
              <a:t>co</a:t>
            </a:r>
            <a:r>
              <a:rPr lang="fr-FR" dirty="0" smtClean="0"/>
              <a:t>-animation</a:t>
            </a:r>
            <a:endParaRPr lang="fr-FR" dirty="0"/>
          </a:p>
        </p:txBody>
      </p:sp>
      <p:pic>
        <p:nvPicPr>
          <p:cNvPr id="4" name="Image 17" descr="logo.jpg"/>
          <p:cNvPicPr>
            <a:picLocks noChangeAspect="1"/>
          </p:cNvPicPr>
          <p:nvPr/>
        </p:nvPicPr>
        <p:blipFill>
          <a:blip r:embed="rId2"/>
          <a:srcRect/>
          <a:stretch>
            <a:fillRect/>
          </a:stretch>
        </p:blipFill>
        <p:spPr bwMode="auto">
          <a:xfrm>
            <a:off x="441465" y="3238209"/>
            <a:ext cx="960546" cy="799678"/>
          </a:xfrm>
          <a:prstGeom prst="rect">
            <a:avLst/>
          </a:prstGeom>
          <a:noFill/>
          <a:ln w="9525">
            <a:noFill/>
            <a:miter lim="800000"/>
            <a:headEnd/>
            <a:tailEnd/>
          </a:ln>
        </p:spPr>
      </p:pic>
      <p:pic>
        <p:nvPicPr>
          <p:cNvPr id="5"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934" y="3807338"/>
            <a:ext cx="14954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279" y="4072696"/>
            <a:ext cx="1734128" cy="80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104" y="3980479"/>
            <a:ext cx="1569720" cy="131857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0558" y="3174586"/>
            <a:ext cx="1997009" cy="103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7911" y="3559638"/>
            <a:ext cx="1756635" cy="720080"/>
          </a:xfrm>
          <a:prstGeom prst="rect">
            <a:avLst/>
          </a:prstGeom>
        </p:spPr>
      </p:pic>
      <p:pic>
        <p:nvPicPr>
          <p:cNvPr id="12" name="Image 11"/>
          <p:cNvPicPr>
            <a:picLocks noChangeAspect="1"/>
          </p:cNvPicPr>
          <p:nvPr/>
        </p:nvPicPr>
        <p:blipFill>
          <a:blip r:embed="rId8"/>
          <a:stretch>
            <a:fillRect/>
          </a:stretch>
        </p:blipFill>
        <p:spPr>
          <a:xfrm>
            <a:off x="4975403" y="5153662"/>
            <a:ext cx="1489893" cy="494691"/>
          </a:xfrm>
          <a:prstGeom prst="rect">
            <a:avLst/>
          </a:prstGeom>
        </p:spPr>
      </p:pic>
      <p:pic>
        <p:nvPicPr>
          <p:cNvPr id="13" name="Image 12"/>
          <p:cNvPicPr>
            <a:picLocks noChangeAspect="1"/>
          </p:cNvPicPr>
          <p:nvPr/>
        </p:nvPicPr>
        <p:blipFill>
          <a:blip r:embed="rId9"/>
          <a:stretch>
            <a:fillRect/>
          </a:stretch>
        </p:blipFill>
        <p:spPr>
          <a:xfrm>
            <a:off x="6612583" y="5031451"/>
            <a:ext cx="1624067" cy="567135"/>
          </a:xfrm>
          <a:prstGeom prst="rect">
            <a:avLst/>
          </a:prstGeom>
        </p:spPr>
      </p:pic>
      <p:pic>
        <p:nvPicPr>
          <p:cNvPr id="14" name="Image 13"/>
          <p:cNvPicPr>
            <a:picLocks noChangeAspect="1"/>
          </p:cNvPicPr>
          <p:nvPr/>
        </p:nvPicPr>
        <p:blipFill>
          <a:blip r:embed="rId10"/>
          <a:stretch>
            <a:fillRect/>
          </a:stretch>
        </p:blipFill>
        <p:spPr>
          <a:xfrm>
            <a:off x="6903163" y="2906057"/>
            <a:ext cx="1265205" cy="646818"/>
          </a:xfrm>
          <a:prstGeom prst="rect">
            <a:avLst/>
          </a:prstGeom>
        </p:spPr>
      </p:pic>
      <p:pic>
        <p:nvPicPr>
          <p:cNvPr id="15" name="Image 14"/>
          <p:cNvPicPr>
            <a:picLocks noChangeAspect="1"/>
          </p:cNvPicPr>
          <p:nvPr/>
        </p:nvPicPr>
        <p:blipFill>
          <a:blip r:embed="rId11"/>
          <a:stretch>
            <a:fillRect/>
          </a:stretch>
        </p:blipFill>
        <p:spPr>
          <a:xfrm>
            <a:off x="3329541" y="5088043"/>
            <a:ext cx="1400175" cy="762000"/>
          </a:xfrm>
          <a:prstGeom prst="rect">
            <a:avLst/>
          </a:prstGeom>
        </p:spPr>
      </p:pic>
      <p:pic>
        <p:nvPicPr>
          <p:cNvPr id="16" name="Image 15"/>
          <p:cNvPicPr>
            <a:picLocks noChangeAspect="1"/>
          </p:cNvPicPr>
          <p:nvPr/>
        </p:nvPicPr>
        <p:blipFill>
          <a:blip r:embed="rId12"/>
          <a:stretch>
            <a:fillRect/>
          </a:stretch>
        </p:blipFill>
        <p:spPr>
          <a:xfrm>
            <a:off x="1287567" y="5229524"/>
            <a:ext cx="1150215" cy="711767"/>
          </a:xfrm>
          <a:prstGeom prst="rect">
            <a:avLst/>
          </a:prstGeom>
        </p:spPr>
      </p:pic>
      <p:pic>
        <p:nvPicPr>
          <p:cNvPr id="17" name="Image 16"/>
          <p:cNvPicPr>
            <a:picLocks noChangeAspect="1"/>
          </p:cNvPicPr>
          <p:nvPr/>
        </p:nvPicPr>
        <p:blipFill>
          <a:blip r:embed="rId13"/>
          <a:stretch>
            <a:fillRect/>
          </a:stretch>
        </p:blipFill>
        <p:spPr>
          <a:xfrm>
            <a:off x="10261810" y="2742270"/>
            <a:ext cx="1496937" cy="622489"/>
          </a:xfrm>
          <a:prstGeom prst="rect">
            <a:avLst/>
          </a:prstGeom>
        </p:spPr>
      </p:pic>
      <p:pic>
        <p:nvPicPr>
          <p:cNvPr id="18" name="Image 17"/>
          <p:cNvPicPr>
            <a:picLocks noChangeAspect="1"/>
          </p:cNvPicPr>
          <p:nvPr/>
        </p:nvPicPr>
        <p:blipFill>
          <a:blip r:embed="rId14"/>
          <a:stretch>
            <a:fillRect/>
          </a:stretch>
        </p:blipFill>
        <p:spPr>
          <a:xfrm>
            <a:off x="2288646" y="3336396"/>
            <a:ext cx="1645620" cy="448342"/>
          </a:xfrm>
          <a:prstGeom prst="rect">
            <a:avLst/>
          </a:prstGeom>
        </p:spPr>
      </p:pic>
      <p:pic>
        <p:nvPicPr>
          <p:cNvPr id="19" name="Image 18"/>
          <p:cNvPicPr>
            <a:picLocks noChangeAspect="1"/>
          </p:cNvPicPr>
          <p:nvPr/>
        </p:nvPicPr>
        <p:blipFill>
          <a:blip r:embed="rId15"/>
          <a:stretch>
            <a:fillRect/>
          </a:stretch>
        </p:blipFill>
        <p:spPr>
          <a:xfrm>
            <a:off x="8316477" y="4110986"/>
            <a:ext cx="1019175" cy="790575"/>
          </a:xfrm>
          <a:prstGeom prst="rect">
            <a:avLst/>
          </a:prstGeom>
        </p:spPr>
      </p:pic>
      <p:pic>
        <p:nvPicPr>
          <p:cNvPr id="20" name="Image 19"/>
          <p:cNvPicPr>
            <a:picLocks noChangeAspect="1"/>
          </p:cNvPicPr>
          <p:nvPr/>
        </p:nvPicPr>
        <p:blipFill>
          <a:blip r:embed="rId16"/>
          <a:stretch>
            <a:fillRect/>
          </a:stretch>
        </p:blipFill>
        <p:spPr>
          <a:xfrm>
            <a:off x="9525012" y="4474323"/>
            <a:ext cx="1880163" cy="559435"/>
          </a:xfrm>
          <a:prstGeom prst="rect">
            <a:avLst/>
          </a:prstGeom>
        </p:spPr>
      </p:pic>
      <p:pic>
        <p:nvPicPr>
          <p:cNvPr id="21" name="Image 20"/>
          <p:cNvPicPr>
            <a:picLocks noChangeAspect="1"/>
          </p:cNvPicPr>
          <p:nvPr/>
        </p:nvPicPr>
        <p:blipFill>
          <a:blip r:embed="rId17"/>
          <a:stretch>
            <a:fillRect/>
          </a:stretch>
        </p:blipFill>
        <p:spPr>
          <a:xfrm>
            <a:off x="145300" y="4445214"/>
            <a:ext cx="1857375" cy="600075"/>
          </a:xfrm>
          <a:prstGeom prst="rect">
            <a:avLst/>
          </a:prstGeom>
        </p:spPr>
      </p:pic>
      <p:pic>
        <p:nvPicPr>
          <p:cNvPr id="22" name="Image 21"/>
          <p:cNvPicPr>
            <a:picLocks noChangeAspect="1"/>
          </p:cNvPicPr>
          <p:nvPr/>
        </p:nvPicPr>
        <p:blipFill>
          <a:blip r:embed="rId18"/>
          <a:stretch>
            <a:fillRect/>
          </a:stretch>
        </p:blipFill>
        <p:spPr>
          <a:xfrm>
            <a:off x="6712446" y="5813015"/>
            <a:ext cx="887564" cy="558553"/>
          </a:xfrm>
          <a:prstGeom prst="rect">
            <a:avLst/>
          </a:prstGeom>
        </p:spPr>
      </p:pic>
      <p:sp>
        <p:nvSpPr>
          <p:cNvPr id="23" name="AutoShape 2" descr="Résultat de recherche d'images pour &quot;sngtv&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4" name="Image 23"/>
          <p:cNvPicPr>
            <a:picLocks noChangeAspect="1"/>
          </p:cNvPicPr>
          <p:nvPr/>
        </p:nvPicPr>
        <p:blipFill>
          <a:blip r:embed="rId19"/>
          <a:stretch>
            <a:fillRect/>
          </a:stretch>
        </p:blipFill>
        <p:spPr>
          <a:xfrm>
            <a:off x="6751677" y="4474323"/>
            <a:ext cx="1356742" cy="513508"/>
          </a:xfrm>
          <a:prstGeom prst="rect">
            <a:avLst/>
          </a:prstGeom>
        </p:spPr>
      </p:pic>
      <p:pic>
        <p:nvPicPr>
          <p:cNvPr id="25" name="Image 24"/>
          <p:cNvPicPr>
            <a:picLocks noChangeAspect="1"/>
          </p:cNvPicPr>
          <p:nvPr/>
        </p:nvPicPr>
        <p:blipFill>
          <a:blip r:embed="rId20"/>
          <a:stretch>
            <a:fillRect/>
          </a:stretch>
        </p:blipFill>
        <p:spPr>
          <a:xfrm>
            <a:off x="2508997" y="6062136"/>
            <a:ext cx="1351602" cy="557804"/>
          </a:xfrm>
          <a:prstGeom prst="rect">
            <a:avLst/>
          </a:prstGeom>
        </p:spPr>
      </p:pic>
      <p:pic>
        <p:nvPicPr>
          <p:cNvPr id="27" name="Image 26"/>
          <p:cNvPicPr>
            <a:picLocks noChangeAspect="1"/>
          </p:cNvPicPr>
          <p:nvPr/>
        </p:nvPicPr>
        <p:blipFill>
          <a:blip r:embed="rId21"/>
          <a:stretch>
            <a:fillRect/>
          </a:stretch>
        </p:blipFill>
        <p:spPr>
          <a:xfrm>
            <a:off x="9219478" y="2786184"/>
            <a:ext cx="850842" cy="1100423"/>
          </a:xfrm>
          <a:prstGeom prst="rect">
            <a:avLst/>
          </a:prstGeom>
        </p:spPr>
      </p:pic>
      <p:pic>
        <p:nvPicPr>
          <p:cNvPr id="28" name="Image 27"/>
          <p:cNvPicPr>
            <a:picLocks noChangeAspect="1"/>
          </p:cNvPicPr>
          <p:nvPr/>
        </p:nvPicPr>
        <p:blipFill>
          <a:blip r:embed="rId22"/>
          <a:stretch>
            <a:fillRect/>
          </a:stretch>
        </p:blipFill>
        <p:spPr>
          <a:xfrm>
            <a:off x="7702364" y="5676190"/>
            <a:ext cx="1533525" cy="885825"/>
          </a:xfrm>
          <a:prstGeom prst="rect">
            <a:avLst/>
          </a:prstGeom>
        </p:spPr>
      </p:pic>
      <p:pic>
        <p:nvPicPr>
          <p:cNvPr id="29" name="Picture 1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335652" y="5153662"/>
            <a:ext cx="901839" cy="12190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Image 30"/>
          <p:cNvPicPr>
            <a:picLocks noChangeAspect="1"/>
          </p:cNvPicPr>
          <p:nvPr/>
        </p:nvPicPr>
        <p:blipFill>
          <a:blip r:embed="rId24"/>
          <a:stretch>
            <a:fillRect/>
          </a:stretch>
        </p:blipFill>
        <p:spPr>
          <a:xfrm>
            <a:off x="10508163" y="3377840"/>
            <a:ext cx="1272303" cy="1168814"/>
          </a:xfrm>
          <a:prstGeom prst="rect">
            <a:avLst/>
          </a:prstGeom>
        </p:spPr>
      </p:pic>
      <p:pic>
        <p:nvPicPr>
          <p:cNvPr id="10" name="Image 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223381" y="5908203"/>
            <a:ext cx="2005483" cy="949797"/>
          </a:xfrm>
          <a:prstGeom prst="rect">
            <a:avLst/>
          </a:prstGeom>
        </p:spPr>
      </p:pic>
    </p:spTree>
    <p:extLst>
      <p:ext uri="{BB962C8B-B14F-4D97-AF65-F5344CB8AC3E}">
        <p14:creationId xmlns:p14="http://schemas.microsoft.com/office/powerpoint/2010/main" val="1058539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1747" y="211652"/>
            <a:ext cx="10085116" cy="1325563"/>
          </a:xfrm>
        </p:spPr>
        <p:txBody>
          <a:bodyPr/>
          <a:lstStyle/>
          <a:p>
            <a:r>
              <a:rPr lang="fr-FR" dirty="0" smtClean="0"/>
              <a:t>Suivi de l’usage des antibiotiques: un outil de pilotage du plan</a:t>
            </a:r>
            <a:endParaRPr lang="fr-FR" dirty="0"/>
          </a:p>
        </p:txBody>
      </p:sp>
      <p:sp>
        <p:nvSpPr>
          <p:cNvPr id="3" name="Espace réservé du contenu 2"/>
          <p:cNvSpPr>
            <a:spLocks noGrp="1"/>
          </p:cNvSpPr>
          <p:nvPr>
            <p:ph idx="1"/>
          </p:nvPr>
        </p:nvSpPr>
        <p:spPr>
          <a:xfrm>
            <a:off x="4825425" y="1941923"/>
            <a:ext cx="6764866" cy="4626530"/>
          </a:xfrm>
        </p:spPr>
        <p:txBody>
          <a:bodyPr/>
          <a:lstStyle/>
          <a:p>
            <a:pPr marL="457200" indent="-457200">
              <a:lnSpc>
                <a:spcPct val="100000"/>
              </a:lnSpc>
              <a:buFont typeface="Wingdings" panose="05000000000000000000" pitchFamily="2" charset="2"/>
              <a:buChar char="Ø"/>
              <a:defRPr/>
            </a:pPr>
            <a:r>
              <a:rPr lang="fr-FR" sz="2000" dirty="0">
                <a:latin typeface="Calibri" panose="020F0502020204030204" pitchFamily="34" charset="0"/>
              </a:rPr>
              <a:t>Le suivi de l’usage des antibiotiques et de l’</a:t>
            </a:r>
            <a:r>
              <a:rPr lang="fr-FR" sz="2000" dirty="0" err="1">
                <a:latin typeface="Calibri" panose="020F0502020204030204" pitchFamily="34" charset="0"/>
              </a:rPr>
              <a:t>antibiorésistance</a:t>
            </a:r>
            <a:r>
              <a:rPr lang="fr-FR" sz="2000" dirty="0">
                <a:latin typeface="Calibri" panose="020F0502020204030204" pitchFamily="34" charset="0"/>
              </a:rPr>
              <a:t> est essentiel:</a:t>
            </a:r>
          </a:p>
          <a:p>
            <a:pPr marL="857250" lvl="1" indent="-457200">
              <a:lnSpc>
                <a:spcPct val="100000"/>
              </a:lnSpc>
              <a:defRPr/>
            </a:pPr>
            <a:r>
              <a:rPr lang="fr-FR" sz="1700" dirty="0">
                <a:latin typeface="Calibri" panose="020F0502020204030204" pitchFamily="34" charset="0"/>
              </a:rPr>
              <a:t>Suivi des ventes d’antibiotiques depuis 1999 : permet le calcul de l’ALEA (</a:t>
            </a:r>
            <a:r>
              <a:rPr lang="en-US" sz="1700" i="1" dirty="0">
                <a:latin typeface="Calibri" panose="020F0502020204030204" pitchFamily="34" charset="0"/>
              </a:rPr>
              <a:t>animal level of exposure to antibiotics</a:t>
            </a:r>
            <a:r>
              <a:rPr lang="fr-FR" sz="1700" dirty="0" smtClean="0">
                <a:latin typeface="Calibri" panose="020F0502020204030204" pitchFamily="34" charset="0"/>
              </a:rPr>
              <a:t>)</a:t>
            </a:r>
          </a:p>
          <a:p>
            <a:pPr marL="857250" lvl="1" indent="-457200">
              <a:lnSpc>
                <a:spcPct val="100000"/>
              </a:lnSpc>
              <a:defRPr/>
            </a:pPr>
            <a:r>
              <a:rPr lang="fr-FR" sz="1700" dirty="0" smtClean="0">
                <a:latin typeface="Calibri" panose="020F0502020204030204" pitchFamily="34" charset="0"/>
              </a:rPr>
              <a:t>Permet d’évaluer l’efficacité des actions mises en place</a:t>
            </a:r>
          </a:p>
          <a:p>
            <a:pPr>
              <a:lnSpc>
                <a:spcPct val="93000"/>
              </a:lnSpc>
              <a:spcBef>
                <a:spcPts val="0"/>
              </a:spcBef>
              <a:buClr>
                <a:srgbClr val="000000"/>
              </a:buClr>
              <a:buSzPct val="10000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600" b="1" dirty="0" smtClean="0">
              <a:solidFill>
                <a:srgbClr val="000000"/>
              </a:solidFill>
              <a:latin typeface="Arial" pitchFamily="34"/>
              <a:ea typeface="SimSun" pitchFamily="34"/>
              <a:cs typeface="SimSun" pitchFamily="34"/>
            </a:endParaRPr>
          </a:p>
          <a:p>
            <a:pPr>
              <a:lnSpc>
                <a:spcPct val="93000"/>
              </a:lnSpc>
              <a:spcBef>
                <a:spcPts val="0"/>
              </a:spcBef>
              <a:buClr>
                <a:srgbClr val="000000"/>
              </a:buClr>
              <a:buSzPct val="10000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600" b="1" dirty="0">
              <a:solidFill>
                <a:srgbClr val="000000"/>
              </a:solidFill>
              <a:latin typeface="Arial" pitchFamily="34"/>
              <a:ea typeface="SimSun" pitchFamily="34"/>
              <a:cs typeface="SimSun" pitchFamily="34"/>
            </a:endParaRPr>
          </a:p>
          <a:p>
            <a:pPr>
              <a:lnSpc>
                <a:spcPct val="93000"/>
              </a:lnSpc>
              <a:spcBef>
                <a:spcPts val="0"/>
              </a:spcBef>
              <a:buClr>
                <a:srgbClr val="000000"/>
              </a:buClr>
              <a:buSzPct val="10000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600" b="1" dirty="0" smtClean="0">
              <a:solidFill>
                <a:srgbClr val="000000"/>
              </a:solidFill>
              <a:latin typeface="Arial" pitchFamily="34"/>
              <a:ea typeface="SimSun" pitchFamily="34"/>
              <a:cs typeface="SimSun" pitchFamily="34"/>
            </a:endParaRPr>
          </a:p>
          <a:p>
            <a:pPr>
              <a:lnSpc>
                <a:spcPct val="93000"/>
              </a:lnSpc>
              <a:spcBef>
                <a:spcPts val="0"/>
              </a:spcBef>
              <a:buClr>
                <a:srgbClr val="000000"/>
              </a:buClr>
              <a:buSzPct val="10000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600" b="1" dirty="0" smtClean="0">
              <a:solidFill>
                <a:srgbClr val="000000"/>
              </a:solidFill>
              <a:latin typeface="Arial" pitchFamily="34"/>
              <a:ea typeface="SimSun" pitchFamily="34"/>
              <a:cs typeface="SimSun" pitchFamily="34"/>
            </a:endParaRPr>
          </a:p>
          <a:p>
            <a:pPr>
              <a:lnSpc>
                <a:spcPct val="93000"/>
              </a:lnSpc>
              <a:spcBef>
                <a:spcPts val="0"/>
              </a:spcBef>
              <a:buClr>
                <a:srgbClr val="000000"/>
              </a:buClr>
              <a:buSzPct val="10000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fr-FR" sz="1600" b="1" dirty="0" smtClean="0">
                <a:solidFill>
                  <a:srgbClr val="000000"/>
                </a:solidFill>
                <a:latin typeface="Arial" pitchFamily="34"/>
                <a:ea typeface="SimSun" pitchFamily="34"/>
                <a:cs typeface="SimSun" pitchFamily="34"/>
              </a:rPr>
              <a:t>Diminution de l’ALEA </a:t>
            </a:r>
            <a:r>
              <a:rPr lang="fr-FR" sz="1600" b="1" dirty="0">
                <a:solidFill>
                  <a:srgbClr val="000000"/>
                </a:solidFill>
                <a:latin typeface="Arial" pitchFamily="34"/>
                <a:ea typeface="SimSun" pitchFamily="34"/>
                <a:cs typeface="SimSun" pitchFamily="34"/>
              </a:rPr>
              <a:t>antibiotiques critiques </a:t>
            </a:r>
            <a:endParaRPr lang="fr-FR" sz="1600" b="1" dirty="0" smtClean="0">
              <a:solidFill>
                <a:srgbClr val="000000"/>
              </a:solidFill>
              <a:latin typeface="Arial" pitchFamily="34"/>
              <a:ea typeface="SimSun" pitchFamily="34"/>
              <a:cs typeface="SimSun" pitchFamily="34"/>
            </a:endParaRPr>
          </a:p>
          <a:p>
            <a:pPr>
              <a:lnSpc>
                <a:spcPct val="93000"/>
              </a:lnSpc>
              <a:spcBef>
                <a:spcPts val="0"/>
              </a:spcBef>
              <a:buClr>
                <a:srgbClr val="000000"/>
              </a:buClr>
              <a:buSzPct val="10000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fr-FR" sz="1600" b="1" dirty="0" smtClean="0">
                <a:solidFill>
                  <a:srgbClr val="000000"/>
                </a:solidFill>
                <a:latin typeface="Arial" pitchFamily="34"/>
                <a:ea typeface="SimSun" pitchFamily="34"/>
                <a:cs typeface="SimSun" pitchFamily="34"/>
              </a:rPr>
              <a:t>en </a:t>
            </a:r>
            <a:r>
              <a:rPr lang="fr-FR" sz="1600" b="1" dirty="0">
                <a:solidFill>
                  <a:srgbClr val="000000"/>
                </a:solidFill>
                <a:latin typeface="Arial" pitchFamily="34"/>
                <a:ea typeface="SimSun" pitchFamily="34"/>
                <a:cs typeface="SimSun" pitchFamily="34"/>
              </a:rPr>
              <a:t>2017 :</a:t>
            </a:r>
          </a:p>
          <a:p>
            <a:pPr>
              <a:lnSpc>
                <a:spcPct val="93000"/>
              </a:lnSpc>
              <a:spcBef>
                <a:spcPts val="0"/>
              </a:spcBef>
              <a:buClr>
                <a:srgbClr val="000000"/>
              </a:buClr>
              <a:buSzPct val="10000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600" dirty="0">
              <a:solidFill>
                <a:srgbClr val="000000"/>
              </a:solidFill>
              <a:latin typeface="Arial" pitchFamily="34"/>
              <a:ea typeface="SimSun" pitchFamily="34"/>
              <a:cs typeface="SimSun" pitchFamily="34"/>
            </a:endParaRPr>
          </a:p>
          <a:p>
            <a:pPr>
              <a:lnSpc>
                <a:spcPct val="93000"/>
              </a:lnSpc>
              <a:spcBef>
                <a:spcPts val="0"/>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fr-FR" sz="1600" dirty="0">
                <a:solidFill>
                  <a:srgbClr val="000000"/>
                </a:solidFill>
                <a:latin typeface="Arial" pitchFamily="34"/>
                <a:ea typeface="SimSun" pitchFamily="34"/>
                <a:cs typeface="SimSun" pitchFamily="34"/>
              </a:rPr>
              <a:t> </a:t>
            </a:r>
            <a:r>
              <a:rPr lang="fr-FR" sz="1600" dirty="0" smtClean="0">
                <a:solidFill>
                  <a:srgbClr val="000000"/>
                </a:solidFill>
                <a:latin typeface="Arial" pitchFamily="34"/>
                <a:ea typeface="SimSun" pitchFamily="34"/>
                <a:cs typeface="SimSun" pitchFamily="34"/>
              </a:rPr>
              <a:t>87,8</a:t>
            </a:r>
            <a:r>
              <a:rPr lang="fr-FR" sz="1600" dirty="0">
                <a:solidFill>
                  <a:srgbClr val="000000"/>
                </a:solidFill>
                <a:latin typeface="Arial" pitchFamily="34"/>
                <a:ea typeface="SimSun" pitchFamily="34"/>
                <a:cs typeface="SimSun" pitchFamily="34"/>
              </a:rPr>
              <a:t>% </a:t>
            </a:r>
            <a:r>
              <a:rPr lang="fr-FR" sz="1600" dirty="0" err="1">
                <a:solidFill>
                  <a:srgbClr val="000000"/>
                </a:solidFill>
                <a:latin typeface="Arial" pitchFamily="34"/>
                <a:ea typeface="SimSun" pitchFamily="34"/>
                <a:cs typeface="SimSun" pitchFamily="34"/>
              </a:rPr>
              <a:t>fluoroquinolones</a:t>
            </a:r>
            <a:r>
              <a:rPr lang="fr-FR" sz="1600" dirty="0">
                <a:solidFill>
                  <a:srgbClr val="000000"/>
                </a:solidFill>
                <a:latin typeface="Arial" pitchFamily="34"/>
                <a:ea typeface="SimSun" pitchFamily="34"/>
                <a:cs typeface="SimSun" pitchFamily="34"/>
              </a:rPr>
              <a:t> </a:t>
            </a:r>
            <a:r>
              <a:rPr lang="en-GB" sz="1400" dirty="0">
                <a:solidFill>
                  <a:srgbClr val="000000"/>
                </a:solidFill>
                <a:latin typeface="Arial" pitchFamily="34"/>
                <a:ea typeface="SimSun" pitchFamily="34"/>
                <a:cs typeface="SimSun" pitchFamily="34"/>
              </a:rPr>
              <a:t> vs. 2013</a:t>
            </a:r>
          </a:p>
          <a:p>
            <a:pPr>
              <a:lnSpc>
                <a:spcPct val="93000"/>
              </a:lnSpc>
              <a:spcBef>
                <a:spcPts val="0"/>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GB" sz="1400" dirty="0">
              <a:solidFill>
                <a:srgbClr val="000000"/>
              </a:solidFill>
              <a:latin typeface="Arial" pitchFamily="34"/>
              <a:ea typeface="SimSun" pitchFamily="34"/>
              <a:cs typeface="SimSun" pitchFamily="34"/>
            </a:endParaRPr>
          </a:p>
          <a:p>
            <a:pPr>
              <a:lnSpc>
                <a:spcPct val="93000"/>
              </a:lnSpc>
              <a:spcBef>
                <a:spcPts val="0"/>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fr-FR" sz="1600" dirty="0">
                <a:solidFill>
                  <a:srgbClr val="000000"/>
                </a:solidFill>
                <a:latin typeface="Arial" pitchFamily="34"/>
                <a:ea typeface="SimSun" pitchFamily="34"/>
                <a:cs typeface="SimSun" pitchFamily="34"/>
              </a:rPr>
              <a:t> 94,2 % C3/C4G</a:t>
            </a:r>
            <a:r>
              <a:rPr lang="en-GB" sz="1600" dirty="0">
                <a:solidFill>
                  <a:srgbClr val="000000"/>
                </a:solidFill>
                <a:latin typeface="Arial" pitchFamily="34"/>
                <a:ea typeface="SimSun" pitchFamily="34"/>
                <a:cs typeface="SimSun" pitchFamily="34"/>
              </a:rPr>
              <a:t> vs.</a:t>
            </a:r>
            <a:r>
              <a:rPr lang="en-GB" sz="1400" dirty="0">
                <a:solidFill>
                  <a:srgbClr val="000000"/>
                </a:solidFill>
                <a:latin typeface="Arial" pitchFamily="34"/>
                <a:ea typeface="SimSun" pitchFamily="34"/>
                <a:cs typeface="SimSun" pitchFamily="34"/>
              </a:rPr>
              <a:t> 2013</a:t>
            </a:r>
          </a:p>
          <a:p>
            <a:pPr>
              <a:lnSpc>
                <a:spcPct val="93000"/>
              </a:lnSpc>
              <a:spcBef>
                <a:spcPts val="0"/>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GB" sz="1400" dirty="0">
              <a:solidFill>
                <a:srgbClr val="000000"/>
              </a:solidFill>
              <a:latin typeface="Arial" pitchFamily="34"/>
              <a:ea typeface="SimSun" pitchFamily="34"/>
              <a:cs typeface="SimSun" pitchFamily="34"/>
            </a:endParaRPr>
          </a:p>
          <a:p>
            <a:pPr>
              <a:lnSpc>
                <a:spcPct val="93000"/>
              </a:lnSpc>
              <a:spcBef>
                <a:spcPts val="0"/>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600" dirty="0">
                <a:solidFill>
                  <a:srgbClr val="000000"/>
                </a:solidFill>
                <a:latin typeface="Arial" pitchFamily="34"/>
                <a:ea typeface="SimSun" pitchFamily="34"/>
                <a:cs typeface="SimSun" pitchFamily="34"/>
              </a:rPr>
              <a:t> 61,1% </a:t>
            </a:r>
            <a:r>
              <a:rPr lang="en-GB" sz="1600" dirty="0" err="1">
                <a:solidFill>
                  <a:srgbClr val="000000"/>
                </a:solidFill>
                <a:latin typeface="Arial" pitchFamily="34"/>
                <a:ea typeface="SimSun" pitchFamily="34"/>
                <a:cs typeface="SimSun" pitchFamily="34"/>
              </a:rPr>
              <a:t>colistine</a:t>
            </a:r>
            <a:r>
              <a:rPr lang="en-GB" sz="1600" dirty="0">
                <a:solidFill>
                  <a:srgbClr val="000000"/>
                </a:solidFill>
                <a:latin typeface="Arial" pitchFamily="34"/>
                <a:ea typeface="SimSun" pitchFamily="34"/>
                <a:cs typeface="SimSun" pitchFamily="34"/>
              </a:rPr>
              <a:t> vs.</a:t>
            </a:r>
            <a:r>
              <a:rPr lang="en-GB" sz="1400" dirty="0">
                <a:solidFill>
                  <a:srgbClr val="000000"/>
                </a:solidFill>
                <a:latin typeface="Arial" pitchFamily="34"/>
                <a:ea typeface="SimSun" pitchFamily="34"/>
                <a:cs typeface="SimSun" pitchFamily="34"/>
              </a:rPr>
              <a:t> 2011</a:t>
            </a:r>
          </a:p>
          <a:p>
            <a:pPr marL="857250" lvl="1" indent="-457200">
              <a:lnSpc>
                <a:spcPct val="100000"/>
              </a:lnSpc>
              <a:defRPr/>
            </a:pPr>
            <a:endParaRPr lang="fr-FR" sz="1700" dirty="0">
              <a:latin typeface="Calibri" panose="020F0502020204030204" pitchFamily="34" charset="0"/>
            </a:endParaRPr>
          </a:p>
          <a:p>
            <a:endParaRPr lang="fr-FR" dirty="0"/>
          </a:p>
        </p:txBody>
      </p:sp>
      <p:grpSp>
        <p:nvGrpSpPr>
          <p:cNvPr id="11" name="Groupe 10"/>
          <p:cNvGrpSpPr/>
          <p:nvPr/>
        </p:nvGrpSpPr>
        <p:grpSpPr>
          <a:xfrm>
            <a:off x="227748" y="1941923"/>
            <a:ext cx="4597677" cy="3559041"/>
            <a:chOff x="295897" y="1550433"/>
            <a:chExt cx="4597677" cy="3559041"/>
          </a:xfrm>
        </p:grpSpPr>
        <p:grpSp>
          <p:nvGrpSpPr>
            <p:cNvPr id="4" name="Groupe 11"/>
            <p:cNvGrpSpPr>
              <a:grpSpLocks/>
            </p:cNvGrpSpPr>
            <p:nvPr/>
          </p:nvGrpSpPr>
          <p:grpSpPr bwMode="auto">
            <a:xfrm>
              <a:off x="1484313" y="1550433"/>
              <a:ext cx="1551322" cy="879475"/>
              <a:chOff x="7692484" y="995708"/>
              <a:chExt cx="1551322" cy="879747"/>
            </a:xfrm>
          </p:grpSpPr>
          <p:sp>
            <p:nvSpPr>
              <p:cNvPr id="5" name="ZoneTexte 19"/>
              <p:cNvSpPr txBox="1"/>
              <p:nvPr/>
            </p:nvSpPr>
            <p:spPr>
              <a:xfrm>
                <a:off x="7692484" y="995708"/>
                <a:ext cx="1551322" cy="374257"/>
              </a:xfrm>
              <a:prstGeom prst="rect">
                <a:avLst/>
              </a:prstGeom>
              <a:noFill/>
              <a:ln cap="flat">
                <a:noFill/>
              </a:ln>
            </p:spPr>
            <p:txBody>
              <a:bodyPr wrap="none" compatLnSpc="0">
                <a:spAutoFit/>
              </a:bodyPr>
              <a:lstStyle/>
              <a:p>
                <a:pPr eaLnBrk="1" hangingPunct="1">
                  <a:spcBef>
                    <a:spcPts val="0"/>
                  </a:spcBef>
                  <a:spcAft>
                    <a:spcPts val="0"/>
                  </a:spcAft>
                  <a:buClr>
                    <a:srgbClr val="000000"/>
                  </a:buClr>
                  <a:buSzPct val="100000"/>
                  <a:buFont typeface="Times New Roman" panose="02020603050405020304" pitchFamily="18" charset="0"/>
                  <a:buNone/>
                  <a:defRPr/>
                </a:pPr>
                <a:r>
                  <a:rPr lang="fr-FR" b="1" dirty="0" smtClean="0">
                    <a:solidFill>
                      <a:srgbClr val="FF0000"/>
                    </a:solidFill>
                    <a:latin typeface="Calibri" pitchFamily="18"/>
                    <a:ea typeface="Microsoft YaHei" pitchFamily="2"/>
                    <a:cs typeface="Mangal" pitchFamily="2"/>
                  </a:rPr>
                  <a:t>ECOANTIBIO 1</a:t>
                </a:r>
                <a:endParaRPr lang="fr-FR" b="1" dirty="0">
                  <a:solidFill>
                    <a:srgbClr val="FF0000"/>
                  </a:solidFill>
                  <a:latin typeface="Calibri" pitchFamily="18"/>
                  <a:ea typeface="Microsoft YaHei" pitchFamily="2"/>
                  <a:cs typeface="Mangal" pitchFamily="2"/>
                </a:endParaRPr>
              </a:p>
            </p:txBody>
          </p:sp>
          <p:sp>
            <p:nvSpPr>
              <p:cNvPr id="6" name="Forme libre 5"/>
              <p:cNvSpPr/>
              <p:nvPr/>
            </p:nvSpPr>
            <p:spPr>
              <a:xfrm rot="10379134">
                <a:off x="8732296" y="1364122"/>
                <a:ext cx="46038" cy="511333"/>
              </a:xfrm>
              <a:custGeom>
                <a:avLst/>
                <a:gdLst/>
                <a:ahLst/>
                <a:cxnLst>
                  <a:cxn ang="3cd4">
                    <a:pos x="hc" y="t"/>
                  </a:cxn>
                  <a:cxn ang="cd2">
                    <a:pos x="l" y="vc"/>
                  </a:cxn>
                  <a:cxn ang="cd4">
                    <a:pos x="hc" y="b"/>
                  </a:cxn>
                  <a:cxn ang="0">
                    <a:pos x="r" y="vc"/>
                  </a:cxn>
                </a:cxnLst>
                <a:rect l="l" t="t" r="r" b="b"/>
                <a:pathLst>
                  <a:path w="10" h="1115" fill="none">
                    <a:moveTo>
                      <a:pt x="10" y="0"/>
                    </a:moveTo>
                    <a:lnTo>
                      <a:pt x="0" y="1115"/>
                    </a:lnTo>
                  </a:path>
                </a:pathLst>
              </a:custGeom>
              <a:noFill/>
              <a:ln w="38160" cap="flat">
                <a:solidFill>
                  <a:srgbClr val="FF0000"/>
                </a:solidFill>
                <a:prstDash val="solid"/>
                <a:miter/>
                <a:headEnd type="arrow"/>
              </a:ln>
            </p:spPr>
            <p:txBody>
              <a:bodyPr lIns="108720" tIns="63720" rIns="108720" bIns="63720" anchor="ctr" compatLnSpc="0"/>
              <a:lstStyle/>
              <a:p>
                <a:pPr eaLnBrk="1">
                  <a:spcBef>
                    <a:spcPts val="0"/>
                  </a:spcBef>
                  <a:spcAft>
                    <a:spcPts val="0"/>
                  </a:spcAft>
                  <a:buClr>
                    <a:srgbClr val="000000"/>
                  </a:buClr>
                  <a:buSzPct val="100000"/>
                  <a:buFont typeface="Times New Roman" panose="02020603050405020304" pitchFamily="18" charset="0"/>
                  <a:buNone/>
                  <a:defRPr/>
                </a:pPr>
                <a:endParaRPr lang="fr-FR">
                  <a:latin typeface="Liberation Sans" pitchFamily="18"/>
                  <a:ea typeface="Microsoft YaHei" pitchFamily="2"/>
                  <a:cs typeface="Mangal" pitchFamily="2"/>
                </a:endParaRPr>
              </a:p>
            </p:txBody>
          </p:sp>
        </p:grpSp>
        <p:sp>
          <p:nvSpPr>
            <p:cNvPr id="7" name="ZoneTexte 6"/>
            <p:cNvSpPr txBox="1"/>
            <p:nvPr/>
          </p:nvSpPr>
          <p:spPr>
            <a:xfrm>
              <a:off x="881063" y="4392058"/>
              <a:ext cx="3595687" cy="355600"/>
            </a:xfrm>
            <a:prstGeom prst="rect">
              <a:avLst/>
            </a:prstGeom>
            <a:solidFill>
              <a:srgbClr val="FFFFFF"/>
            </a:solidFill>
            <a:ln cap="flat">
              <a:noFill/>
            </a:ln>
          </p:spPr>
          <p:txBody>
            <a:bodyPr lIns="90000" tIns="45000" rIns="90000" bIns="45000" compatLnSpc="0">
              <a:spAutoFit/>
            </a:bodyPr>
            <a:lstStyle/>
            <a:p>
              <a:pPr eaLnBrk="1">
                <a:spcBef>
                  <a:spcPts val="0"/>
                </a:spcBef>
                <a:spcAft>
                  <a:spcPts val="0"/>
                </a:spcAft>
                <a:buClr>
                  <a:srgbClr val="000000"/>
                </a:buClr>
                <a:buSzPct val="100000"/>
                <a:buFont typeface="Times New Roman" panose="02020603050405020304" pitchFamily="18" charset="0"/>
                <a:buNone/>
                <a:defRPr/>
              </a:pPr>
              <a:r>
                <a:rPr lang="fr-FR" b="1" dirty="0">
                  <a:solidFill>
                    <a:schemeClr val="tx1"/>
                  </a:solidFill>
                  <a:latin typeface="Liberation Sans" pitchFamily="18"/>
                  <a:ea typeface="Microsoft YaHei" pitchFamily="2"/>
                  <a:cs typeface="Mangal" pitchFamily="2"/>
                </a:rPr>
                <a:t>-38,9 % en 6 ans (2012-2017)</a:t>
              </a:r>
            </a:p>
          </p:txBody>
        </p:sp>
        <p:graphicFrame>
          <p:nvGraphicFramePr>
            <p:cNvPr id="8" name="Graphique 7"/>
            <p:cNvGraphicFramePr>
              <a:graphicFrameLocks/>
            </p:cNvGraphicFramePr>
            <p:nvPr>
              <p:extLst>
                <p:ext uri="{D42A27DB-BD31-4B8C-83A1-F6EECF244321}">
                  <p14:modId xmlns:p14="http://schemas.microsoft.com/office/powerpoint/2010/main" val="1779583630"/>
                </p:ext>
              </p:extLst>
            </p:nvPr>
          </p:nvGraphicFramePr>
          <p:xfrm>
            <a:off x="295897" y="1825625"/>
            <a:ext cx="4597677" cy="3283849"/>
          </p:xfrm>
          <a:graphic>
            <a:graphicData uri="http://schemas.openxmlformats.org/drawingml/2006/chart">
              <c:chart xmlns:c="http://schemas.openxmlformats.org/drawingml/2006/chart" xmlns:r="http://schemas.openxmlformats.org/officeDocument/2006/relationships" r:id="rId2"/>
            </a:graphicData>
          </a:graphic>
        </p:graphicFrame>
      </p:grpSp>
      <p:pic>
        <p:nvPicPr>
          <p:cNvPr id="10" name="Image 9"/>
          <p:cNvPicPr>
            <a:picLocks noChangeAspect="1"/>
          </p:cNvPicPr>
          <p:nvPr/>
        </p:nvPicPr>
        <p:blipFill>
          <a:blip r:embed="rId3"/>
          <a:stretch>
            <a:fillRect/>
          </a:stretch>
        </p:blipFill>
        <p:spPr>
          <a:xfrm>
            <a:off x="9876362" y="3547147"/>
            <a:ext cx="2315638" cy="3184002"/>
          </a:xfrm>
          <a:prstGeom prst="rect">
            <a:avLst/>
          </a:prstGeom>
        </p:spPr>
      </p:pic>
    </p:spTree>
    <p:extLst>
      <p:ext uri="{BB962C8B-B14F-4D97-AF65-F5344CB8AC3E}">
        <p14:creationId xmlns:p14="http://schemas.microsoft.com/office/powerpoint/2010/main" val="1717933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027" y="1290629"/>
            <a:ext cx="10085116" cy="711972"/>
          </a:xfrm>
        </p:spPr>
        <p:txBody>
          <a:bodyPr>
            <a:noAutofit/>
          </a:bodyPr>
          <a:lstStyle/>
          <a:p>
            <a:r>
              <a:rPr lang="fr-FR" sz="2400" i="1" dirty="0" smtClean="0">
                <a:solidFill>
                  <a:schemeClr val="accent1">
                    <a:lumMod val="50000"/>
                  </a:schemeClr>
                </a:solidFill>
              </a:rPr>
              <a:t>1. </a:t>
            </a:r>
            <a:r>
              <a:rPr lang="fr-FR" sz="2400" i="1" dirty="0">
                <a:solidFill>
                  <a:schemeClr val="accent1">
                    <a:lumMod val="50000"/>
                  </a:schemeClr>
                </a:solidFill>
              </a:rPr>
              <a:t>Surveillance de l’ABR dans certaines bactéries zoonotiques et commensales chez porcs, bovins, volailles à l’abattoir et en distribution (Décision UE 2013/652</a:t>
            </a:r>
            <a:r>
              <a:rPr lang="fr-FR" sz="2400" i="1" dirty="0" smtClean="0">
                <a:solidFill>
                  <a:schemeClr val="accent1">
                    <a:lumMod val="50000"/>
                  </a:schemeClr>
                </a:solidFill>
              </a:rPr>
              <a:t>)</a:t>
            </a:r>
            <a:endParaRPr lang="fr-FR" sz="2400" i="1" dirty="0">
              <a:solidFill>
                <a:schemeClr val="accent1">
                  <a:lumMod val="50000"/>
                </a:schemeClr>
              </a:solidFill>
            </a:endParaRPr>
          </a:p>
        </p:txBody>
      </p:sp>
      <p:sp>
        <p:nvSpPr>
          <p:cNvPr id="5" name="ZoneTexte 15"/>
          <p:cNvSpPr txBox="1"/>
          <p:nvPr/>
        </p:nvSpPr>
        <p:spPr>
          <a:xfrm>
            <a:off x="2745342" y="5954640"/>
            <a:ext cx="6588732" cy="784830"/>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eaLnBrk="0" fontAlgn="base" hangingPunct="0">
              <a:spcBef>
                <a:spcPct val="0"/>
              </a:spcBef>
              <a:spcAft>
                <a:spcPct val="0"/>
              </a:spcAft>
            </a:pPr>
            <a:r>
              <a:rPr lang="fr-FR" b="1" dirty="0">
                <a:solidFill>
                  <a:srgbClr val="000000"/>
                </a:solidFill>
                <a:latin typeface="Calibri" panose="020F0502020204030204" pitchFamily="34" charset="0"/>
                <a:ea typeface="ＭＳ Ｐゴシック" pitchFamily="34" charset="-128"/>
              </a:rPr>
              <a:t>Sensibilité aux antibiotiques/</a:t>
            </a:r>
            <a:r>
              <a:rPr lang="fr-FR" b="1" i="1" dirty="0">
                <a:solidFill>
                  <a:srgbClr val="000000"/>
                </a:solidFill>
                <a:latin typeface="Calibri" panose="020F0502020204030204" pitchFamily="34" charset="0"/>
                <a:ea typeface="ＭＳ Ｐゴシック" pitchFamily="34" charset="-128"/>
              </a:rPr>
              <a:t>E. coli </a:t>
            </a:r>
            <a:r>
              <a:rPr lang="fr-FR" b="1" dirty="0">
                <a:solidFill>
                  <a:srgbClr val="000000"/>
                </a:solidFill>
                <a:latin typeface="Calibri" panose="020F0502020204030204" pitchFamily="34" charset="0"/>
                <a:ea typeface="ＭＳ Ｐゴシック" pitchFamily="34" charset="-128"/>
              </a:rPr>
              <a:t>indicatrices/caeca</a:t>
            </a:r>
          </a:p>
          <a:p>
            <a:pPr algn="ctr" defTabSz="685800" eaLnBrk="0" fontAlgn="base" hangingPunct="0">
              <a:spcBef>
                <a:spcPct val="0"/>
              </a:spcBef>
              <a:spcAft>
                <a:spcPct val="0"/>
              </a:spcAft>
            </a:pPr>
            <a:endParaRPr lang="fr-FR" sz="1350" b="1" dirty="0">
              <a:solidFill>
                <a:srgbClr val="000000"/>
              </a:solidFill>
              <a:latin typeface="Calibri" panose="020F0502020204030204" pitchFamily="34" charset="0"/>
              <a:ea typeface="ＭＳ Ｐゴシック" pitchFamily="34" charset="-128"/>
            </a:endParaRPr>
          </a:p>
          <a:p>
            <a:pPr algn="ctr" defTabSz="685800" eaLnBrk="0" fontAlgn="base" hangingPunct="0">
              <a:spcBef>
                <a:spcPct val="0"/>
              </a:spcBef>
              <a:spcAft>
                <a:spcPct val="0"/>
              </a:spcAft>
            </a:pPr>
            <a:r>
              <a:rPr lang="fr-FR" sz="1350" b="1" u="sng" dirty="0">
                <a:solidFill>
                  <a:srgbClr val="000000"/>
                </a:solidFill>
                <a:latin typeface="Calibri" panose="020F0502020204030204" pitchFamily="34" charset="0"/>
                <a:ea typeface="ＭＳ Ｐゴシック" pitchFamily="34" charset="-128"/>
              </a:rPr>
              <a:t>Evolution dans le temps </a:t>
            </a:r>
            <a:r>
              <a:rPr lang="fr-FR" sz="1350" b="1" dirty="0">
                <a:solidFill>
                  <a:srgbClr val="000000"/>
                </a:solidFill>
                <a:latin typeface="Calibri" panose="020F0502020204030204" pitchFamily="34" charset="0"/>
                <a:ea typeface="ＭＳ Ｐゴシック" pitchFamily="34" charset="-128"/>
              </a:rPr>
              <a:t>(</a:t>
            </a:r>
            <a:r>
              <a:rPr lang="fr-FR" sz="1350" b="1" i="1" dirty="0">
                <a:solidFill>
                  <a:srgbClr val="000000"/>
                </a:solidFill>
                <a:latin typeface="Calibri" panose="020F0502020204030204" pitchFamily="34" charset="0"/>
                <a:ea typeface="ＭＳ Ｐゴシック" pitchFamily="34" charset="-128"/>
              </a:rPr>
              <a:t>2015-2017</a:t>
            </a:r>
            <a:r>
              <a:rPr lang="fr-FR" sz="1350" b="1" dirty="0">
                <a:solidFill>
                  <a:srgbClr val="000000"/>
                </a:solidFill>
                <a:latin typeface="Calibri" panose="020F0502020204030204" pitchFamily="34" charset="0"/>
                <a:ea typeface="ＭＳ Ｐゴシック" pitchFamily="34" charset="-128"/>
              </a:rPr>
              <a:t>)</a:t>
            </a:r>
          </a:p>
        </p:txBody>
      </p:sp>
      <p:pic>
        <p:nvPicPr>
          <p:cNvPr id="6" name="Picture 4"/>
          <p:cNvPicPr>
            <a:picLocks noChangeAspect="1" noChangeArrowheads="1"/>
          </p:cNvPicPr>
          <p:nvPr/>
        </p:nvPicPr>
        <p:blipFill>
          <a:blip r:embed="rId2" cstate="print"/>
          <a:srcRect/>
          <a:stretch>
            <a:fillRect/>
          </a:stretch>
        </p:blipFill>
        <p:spPr bwMode="auto">
          <a:xfrm>
            <a:off x="5608830" y="2225403"/>
            <a:ext cx="861756" cy="750167"/>
          </a:xfrm>
          <a:prstGeom prst="rect">
            <a:avLst/>
          </a:prstGeom>
          <a:noFill/>
          <a:ln w="9525">
            <a:noFill/>
            <a:miter lim="800000"/>
            <a:headEnd/>
            <a:tailEnd/>
          </a:ln>
        </p:spPr>
      </p:pic>
      <p:graphicFrame>
        <p:nvGraphicFramePr>
          <p:cNvPr id="7" name="Graphique 6"/>
          <p:cNvGraphicFramePr>
            <a:graphicFrameLocks/>
          </p:cNvGraphicFramePr>
          <p:nvPr>
            <p:extLst>
              <p:ext uri="{D42A27DB-BD31-4B8C-83A1-F6EECF244321}">
                <p14:modId xmlns:p14="http://schemas.microsoft.com/office/powerpoint/2010/main" val="3205506633"/>
              </p:ext>
            </p:extLst>
          </p:nvPr>
        </p:nvGraphicFramePr>
        <p:xfrm>
          <a:off x="3796715" y="2663247"/>
          <a:ext cx="4485986" cy="3463283"/>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182396" y="2458121"/>
            <a:ext cx="2827867" cy="3139321"/>
          </a:xfrm>
          <a:prstGeom prst="rect">
            <a:avLst/>
          </a:prstGeom>
          <a:noFill/>
        </p:spPr>
        <p:txBody>
          <a:bodyPr wrap="square" rtlCol="0">
            <a:spAutoFit/>
          </a:bodyPr>
          <a:lstStyle/>
          <a:p>
            <a:r>
              <a:rPr lang="fr-FR" b="1" dirty="0" smtClean="0"/>
              <a:t>Bactéries surveillées:</a:t>
            </a:r>
          </a:p>
          <a:p>
            <a:pPr marL="285750" indent="-285750">
              <a:buFont typeface="Wingdings" panose="05000000000000000000" pitchFamily="2" charset="2"/>
              <a:buChar char="v"/>
            </a:pPr>
            <a:r>
              <a:rPr lang="fr-FR" dirty="0" smtClean="0"/>
              <a:t>Salmonella</a:t>
            </a:r>
          </a:p>
          <a:p>
            <a:pPr marL="285750" indent="-285750">
              <a:buFont typeface="Wingdings" panose="05000000000000000000" pitchFamily="2" charset="2"/>
              <a:buChar char="v"/>
            </a:pPr>
            <a:r>
              <a:rPr lang="fr-FR" dirty="0" err="1" smtClean="0"/>
              <a:t>Campylobacter</a:t>
            </a:r>
            <a:r>
              <a:rPr lang="fr-FR" dirty="0" smtClean="0"/>
              <a:t> </a:t>
            </a:r>
            <a:r>
              <a:rPr lang="fr-FR" dirty="0" err="1" smtClean="0"/>
              <a:t>jejuni</a:t>
            </a:r>
            <a:endParaRPr lang="fr-FR" dirty="0" smtClean="0"/>
          </a:p>
          <a:p>
            <a:pPr marL="285750" indent="-285750">
              <a:buFont typeface="Wingdings" panose="05000000000000000000" pitchFamily="2" charset="2"/>
              <a:buChar char="v"/>
            </a:pPr>
            <a:r>
              <a:rPr lang="fr-FR" dirty="0" smtClean="0"/>
              <a:t>E. Coli indicatrices</a:t>
            </a:r>
          </a:p>
          <a:p>
            <a:pPr marL="285750" indent="-285750">
              <a:buFont typeface="Wingdings" panose="05000000000000000000" pitchFamily="2" charset="2"/>
              <a:buChar char="v"/>
            </a:pPr>
            <a:r>
              <a:rPr lang="fr-FR" dirty="0" smtClean="0"/>
              <a:t>E. Coli BLSE, </a:t>
            </a:r>
            <a:r>
              <a:rPr lang="fr-FR" dirty="0" err="1" smtClean="0"/>
              <a:t>AmpC</a:t>
            </a:r>
            <a:r>
              <a:rPr lang="fr-FR" dirty="0" smtClean="0"/>
              <a:t> </a:t>
            </a:r>
            <a:r>
              <a:rPr lang="fr-FR" dirty="0" err="1" smtClean="0"/>
              <a:t>carbapénémases</a:t>
            </a:r>
            <a:endParaRPr lang="fr-FR" dirty="0" smtClean="0"/>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smtClean="0"/>
              <a:t>Années paires: poulets et dindes</a:t>
            </a:r>
          </a:p>
          <a:p>
            <a:pPr marL="285750" indent="-285750">
              <a:buFont typeface="Wingdings" panose="05000000000000000000" pitchFamily="2" charset="2"/>
              <a:buChar char="v"/>
            </a:pPr>
            <a:r>
              <a:rPr lang="fr-FR" dirty="0" smtClean="0"/>
              <a:t>Années impaires: bovins &lt; 1an et porcins</a:t>
            </a:r>
            <a:endParaRPr lang="fr-FR" dirty="0"/>
          </a:p>
        </p:txBody>
      </p:sp>
      <p:sp>
        <p:nvSpPr>
          <p:cNvPr id="3" name="Rectangle 2"/>
          <p:cNvSpPr/>
          <p:nvPr/>
        </p:nvSpPr>
        <p:spPr>
          <a:xfrm>
            <a:off x="1219201" y="-312405"/>
            <a:ext cx="10844462" cy="1920526"/>
          </a:xfrm>
          <a:prstGeom prst="rect">
            <a:avLst/>
          </a:prstGeom>
        </p:spPr>
        <p:txBody>
          <a:bodyPr vert="horz" lIns="91440" tIns="45720" rIns="91440" bIns="45720" rtlCol="0" anchor="ctr">
            <a:normAutofit/>
          </a:bodyPr>
          <a:lstStyle/>
          <a:p>
            <a:pPr>
              <a:lnSpc>
                <a:spcPct val="90000"/>
              </a:lnSpc>
              <a:spcBef>
                <a:spcPct val="0"/>
              </a:spcBef>
            </a:pPr>
            <a:r>
              <a:rPr lang="fr-FR" sz="4400" b="1" dirty="0">
                <a:latin typeface="+mj-lt"/>
                <a:ea typeface="+mj-ea"/>
                <a:cs typeface="+mj-cs"/>
              </a:rPr>
              <a:t>Suivi de l’</a:t>
            </a:r>
            <a:r>
              <a:rPr lang="fr-FR" sz="4400" b="1" dirty="0" err="1">
                <a:latin typeface="+mj-lt"/>
                <a:ea typeface="+mj-ea"/>
                <a:cs typeface="+mj-cs"/>
              </a:rPr>
              <a:t>antibiorésistance</a:t>
            </a:r>
            <a:r>
              <a:rPr lang="fr-FR" sz="4400" b="1" dirty="0">
                <a:latin typeface="+mj-lt"/>
                <a:ea typeface="+mj-ea"/>
                <a:cs typeface="+mj-cs"/>
              </a:rPr>
              <a:t> : deux outils complémentaires existent</a:t>
            </a:r>
          </a:p>
        </p:txBody>
      </p:sp>
    </p:spTree>
    <p:extLst>
      <p:ext uri="{BB962C8B-B14F-4D97-AF65-F5344CB8AC3E}">
        <p14:creationId xmlns:p14="http://schemas.microsoft.com/office/powerpoint/2010/main" val="2195267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2331" y="1198253"/>
            <a:ext cx="10085116" cy="527315"/>
          </a:xfrm>
        </p:spPr>
        <p:txBody>
          <a:bodyPr>
            <a:noAutofit/>
          </a:bodyPr>
          <a:lstStyle/>
          <a:p>
            <a:r>
              <a:rPr lang="fr-FR" sz="2400" i="1" dirty="0" smtClean="0">
                <a:solidFill>
                  <a:schemeClr val="accent1">
                    <a:lumMod val="50000"/>
                  </a:schemeClr>
                </a:solidFill>
              </a:rPr>
              <a:t>2. Le </a:t>
            </a:r>
            <a:r>
              <a:rPr lang="fr-FR" altLang="fr-FR" sz="2400" i="1" dirty="0" err="1" smtClean="0">
                <a:solidFill>
                  <a:schemeClr val="accent1">
                    <a:lumMod val="50000"/>
                  </a:schemeClr>
                </a:solidFill>
              </a:rPr>
              <a:t>Résapath</a:t>
            </a:r>
            <a:r>
              <a:rPr lang="fr-FR" altLang="fr-FR" sz="2400" i="1" dirty="0" smtClean="0">
                <a:solidFill>
                  <a:schemeClr val="accent1">
                    <a:lumMod val="50000"/>
                  </a:schemeClr>
                </a:solidFill>
              </a:rPr>
              <a:t> de l’ANSES</a:t>
            </a:r>
            <a:endParaRPr lang="fr-FR" sz="2400" i="1" dirty="0">
              <a:solidFill>
                <a:schemeClr val="accent1">
                  <a:lumMod val="50000"/>
                </a:schemeClr>
              </a:solidFill>
            </a:endParaRPr>
          </a:p>
        </p:txBody>
      </p:sp>
      <p:pic>
        <p:nvPicPr>
          <p:cNvPr id="4" name="Imag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593" y="1658998"/>
            <a:ext cx="7670984"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1292093"/>
            <a:ext cx="3981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040466" y="6198791"/>
            <a:ext cx="8686800" cy="369332"/>
          </a:xfrm>
          <a:prstGeom prst="rect">
            <a:avLst/>
          </a:prstGeom>
          <a:noFill/>
        </p:spPr>
        <p:txBody>
          <a:bodyPr wrap="square" rtlCol="0">
            <a:spAutoFit/>
          </a:bodyPr>
          <a:lstStyle/>
          <a:p>
            <a:r>
              <a:rPr lang="fr-FR" altLang="fr-FR" b="1" dirty="0"/>
              <a:t>Résistance aux </a:t>
            </a:r>
            <a:r>
              <a:rPr lang="fr-FR" altLang="fr-FR" b="1" dirty="0" err="1"/>
              <a:t>fluoroquinolones</a:t>
            </a:r>
            <a:r>
              <a:rPr lang="fr-FR" altLang="fr-FR" b="1" dirty="0"/>
              <a:t> chez E. coli, dans différentes espèces, en </a:t>
            </a:r>
            <a:r>
              <a:rPr lang="fr-FR" altLang="fr-FR" b="1" dirty="0" smtClean="0"/>
              <a:t>2017</a:t>
            </a:r>
            <a:endParaRPr lang="fr-FR" b="1" dirty="0"/>
          </a:p>
        </p:txBody>
      </p:sp>
      <p:sp>
        <p:nvSpPr>
          <p:cNvPr id="3" name="Rectangle 2"/>
          <p:cNvSpPr/>
          <p:nvPr/>
        </p:nvSpPr>
        <p:spPr>
          <a:xfrm>
            <a:off x="1462331" y="-261528"/>
            <a:ext cx="10551786" cy="1920526"/>
          </a:xfrm>
          <a:prstGeom prst="rect">
            <a:avLst/>
          </a:prstGeom>
        </p:spPr>
        <p:txBody>
          <a:bodyPr vert="horz" lIns="91440" tIns="45720" rIns="91440" bIns="45720" rtlCol="0" anchor="ctr">
            <a:normAutofit/>
          </a:bodyPr>
          <a:lstStyle/>
          <a:p>
            <a:pPr>
              <a:lnSpc>
                <a:spcPct val="90000"/>
              </a:lnSpc>
              <a:spcBef>
                <a:spcPct val="0"/>
              </a:spcBef>
            </a:pPr>
            <a:r>
              <a:rPr lang="fr-FR" sz="4400" b="1" dirty="0">
                <a:latin typeface="+mj-lt"/>
                <a:ea typeface="+mj-ea"/>
                <a:cs typeface="+mj-cs"/>
              </a:rPr>
              <a:t>Suivi de l’</a:t>
            </a:r>
            <a:r>
              <a:rPr lang="fr-FR" sz="4400" b="1" dirty="0" err="1">
                <a:latin typeface="+mj-lt"/>
                <a:ea typeface="+mj-ea"/>
                <a:cs typeface="+mj-cs"/>
              </a:rPr>
              <a:t>antibiorésistance</a:t>
            </a:r>
            <a:r>
              <a:rPr lang="fr-FR" sz="4400" b="1" dirty="0">
                <a:latin typeface="+mj-lt"/>
                <a:ea typeface="+mj-ea"/>
                <a:cs typeface="+mj-cs"/>
              </a:rPr>
              <a:t> : deux outils complémentaires existent </a:t>
            </a:r>
          </a:p>
        </p:txBody>
      </p:sp>
    </p:spTree>
    <p:extLst>
      <p:ext uri="{BB962C8B-B14F-4D97-AF65-F5344CB8AC3E}">
        <p14:creationId xmlns:p14="http://schemas.microsoft.com/office/powerpoint/2010/main" val="2793052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2375" y="0"/>
            <a:ext cx="10085116" cy="1325563"/>
          </a:xfrm>
        </p:spPr>
        <p:txBody>
          <a:bodyPr/>
          <a:lstStyle/>
          <a:p>
            <a:r>
              <a:rPr lang="fr-FR" dirty="0" smtClean="0"/>
              <a:t>Mesures réglementaires: exemples</a:t>
            </a:r>
            <a:endParaRPr lang="fr-FR" dirty="0"/>
          </a:p>
        </p:txBody>
      </p:sp>
      <p:sp>
        <p:nvSpPr>
          <p:cNvPr id="3" name="Espace réservé du contenu 2"/>
          <p:cNvSpPr>
            <a:spLocks noGrp="1"/>
          </p:cNvSpPr>
          <p:nvPr>
            <p:ph idx="1"/>
          </p:nvPr>
        </p:nvSpPr>
        <p:spPr/>
        <p:txBody>
          <a:bodyPr/>
          <a:lstStyle/>
          <a:p>
            <a:pPr marL="0" indent="0">
              <a:buNone/>
            </a:pPr>
            <a:r>
              <a:rPr lang="fr-FR" altLang="fr-FR" sz="2000" b="1" dirty="0" smtClean="0">
                <a:latin typeface="Calibri" panose="020F0502020204030204" pitchFamily="34" charset="0"/>
              </a:rPr>
              <a:t>1) Décret </a:t>
            </a:r>
            <a:r>
              <a:rPr lang="fr-FR" sz="2000" b="1" dirty="0" smtClean="0"/>
              <a:t>encadrant </a:t>
            </a:r>
            <a:r>
              <a:rPr lang="fr-FR" sz="2000" b="1" dirty="0"/>
              <a:t>la prescription des antibiotiques </a:t>
            </a:r>
            <a:r>
              <a:rPr lang="fr-FR" sz="2000" b="1" dirty="0" smtClean="0"/>
              <a:t>critiques</a:t>
            </a:r>
          </a:p>
          <a:p>
            <a:pPr marL="0" indent="0">
              <a:buNone/>
            </a:pPr>
            <a:r>
              <a:rPr lang="fr-FR" altLang="fr-FR" sz="2000" dirty="0" smtClean="0">
                <a:latin typeface="Calibri" panose="020F0502020204030204" pitchFamily="34" charset="0"/>
              </a:rPr>
              <a:t>Objectif : éviter l’usage des antibiotiques critiques dont l’usage devrait être réservé à la santé humaine quand il est possible d’utiliser d’autres molécules</a:t>
            </a:r>
          </a:p>
          <a:p>
            <a:pPr marL="457200" indent="-457200">
              <a:buFont typeface="Wingdings" panose="05000000000000000000" pitchFamily="2" charset="2"/>
              <a:buChar char="Ø"/>
            </a:pPr>
            <a:r>
              <a:rPr lang="fr-FR" altLang="fr-FR" sz="2000" dirty="0" smtClean="0">
                <a:latin typeface="Calibri" panose="020F0502020204030204" pitchFamily="34" charset="0"/>
              </a:rPr>
              <a:t>Outils </a:t>
            </a:r>
            <a:r>
              <a:rPr lang="fr-FR" altLang="fr-FR" sz="2000" dirty="0">
                <a:latin typeface="Calibri" panose="020F0502020204030204" pitchFamily="34" charset="0"/>
              </a:rPr>
              <a:t>réglementaires:</a:t>
            </a:r>
          </a:p>
          <a:p>
            <a:pPr lvl="1"/>
            <a:r>
              <a:rPr lang="fr-FR" altLang="fr-FR" sz="1700" dirty="0">
                <a:latin typeface="Calibri" panose="020F0502020204030204" pitchFamily="34" charset="0"/>
              </a:rPr>
              <a:t>Interdiction de l’usage préventif des antibiotiques critiques </a:t>
            </a:r>
          </a:p>
          <a:p>
            <a:pPr lvl="1"/>
            <a:r>
              <a:rPr lang="fr-FR" altLang="fr-FR" sz="1700" dirty="0">
                <a:latin typeface="Calibri" panose="020F0502020204030204" pitchFamily="34" charset="0"/>
              </a:rPr>
              <a:t>Usages en curatif et </a:t>
            </a:r>
            <a:r>
              <a:rPr lang="fr-FR" altLang="fr-FR" sz="1700" dirty="0" err="1">
                <a:latin typeface="Calibri" panose="020F0502020204030204" pitchFamily="34" charset="0"/>
              </a:rPr>
              <a:t>métaphylactique</a:t>
            </a:r>
            <a:r>
              <a:rPr lang="fr-FR" altLang="fr-FR" sz="1700" dirty="0">
                <a:latin typeface="Calibri" panose="020F0502020204030204" pitchFamily="34" charset="0"/>
              </a:rPr>
              <a:t> possibles seulement après:</a:t>
            </a:r>
          </a:p>
          <a:p>
            <a:pPr marL="1200150" lvl="2" indent="-285750">
              <a:buFont typeface="Wingdings" panose="05000000000000000000" pitchFamily="2" charset="2"/>
              <a:buChar char="ü"/>
            </a:pPr>
            <a:r>
              <a:rPr lang="fr-FR" altLang="fr-FR" sz="1400" dirty="0">
                <a:latin typeface="Calibri" panose="020F0502020204030204" pitchFamily="34" charset="0"/>
              </a:rPr>
              <a:t>Examen clinique ou autopsie</a:t>
            </a:r>
          </a:p>
          <a:p>
            <a:pPr marL="1200150" lvl="2" indent="-285750">
              <a:buFont typeface="Wingdings" panose="05000000000000000000" pitchFamily="2" charset="2"/>
              <a:buChar char="ü"/>
            </a:pPr>
            <a:r>
              <a:rPr lang="fr-FR" altLang="fr-FR" sz="1400" dirty="0">
                <a:latin typeface="Calibri" panose="020F0502020204030204" pitchFamily="34" charset="0"/>
              </a:rPr>
              <a:t>Echantillonnage et identification des souches</a:t>
            </a:r>
          </a:p>
          <a:p>
            <a:pPr marL="1200150" lvl="2" indent="-285750">
              <a:buFont typeface="Wingdings" panose="05000000000000000000" pitchFamily="2" charset="2"/>
              <a:buChar char="ü"/>
            </a:pPr>
            <a:r>
              <a:rPr lang="fr-FR" altLang="fr-FR" sz="1400" dirty="0">
                <a:latin typeface="Calibri" panose="020F0502020204030204" pitchFamily="34" charset="0"/>
              </a:rPr>
              <a:t>Antibiogramme </a:t>
            </a:r>
          </a:p>
          <a:p>
            <a:pPr marL="0" indent="0">
              <a:buNone/>
            </a:pPr>
            <a:endParaRPr lang="fr-FR" altLang="fr-FR" sz="2000" dirty="0">
              <a:latin typeface="Calibri" panose="020F0502020204030204" pitchFamily="34" charset="0"/>
            </a:endParaRPr>
          </a:p>
          <a:p>
            <a:pPr marL="0" indent="0">
              <a:buNone/>
            </a:pPr>
            <a:r>
              <a:rPr lang="fr-FR" altLang="fr-FR" sz="2000" b="1" dirty="0" smtClean="0">
                <a:latin typeface="Calibri" panose="020F0502020204030204" pitchFamily="34" charset="0"/>
              </a:rPr>
              <a:t>2) Interdiction </a:t>
            </a:r>
            <a:r>
              <a:rPr lang="fr-FR" altLang="fr-FR" sz="2000" b="1" dirty="0">
                <a:latin typeface="Calibri" panose="020F0502020204030204" pitchFamily="34" charset="0"/>
              </a:rPr>
              <a:t>des rabais, ristournes et remises arrières lors des ventes d’antibiotiques</a:t>
            </a:r>
          </a:p>
          <a:p>
            <a:endParaRPr lang="fr-FR" dirty="0"/>
          </a:p>
        </p:txBody>
      </p:sp>
      <p:grpSp>
        <p:nvGrpSpPr>
          <p:cNvPr id="6" name="Groupe 7"/>
          <p:cNvGrpSpPr>
            <a:grpSpLocks/>
          </p:cNvGrpSpPr>
          <p:nvPr/>
        </p:nvGrpSpPr>
        <p:grpSpPr bwMode="auto">
          <a:xfrm>
            <a:off x="4770438" y="5448830"/>
            <a:ext cx="1008062" cy="1009650"/>
            <a:chOff x="6394633" y="5256265"/>
            <a:chExt cx="1007999" cy="1007999"/>
          </a:xfrm>
        </p:grpSpPr>
        <p:pic>
          <p:nvPicPr>
            <p:cNvPr id="7"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4633" y="5256265"/>
              <a:ext cx="1007999" cy="100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rme libre 7"/>
            <p:cNvSpPr/>
            <p:nvPr/>
          </p:nvSpPr>
          <p:spPr>
            <a:xfrm rot="7281289">
              <a:off x="6465953" y="5710262"/>
              <a:ext cx="865358" cy="10000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w="0" cap="flat">
              <a:solidFill>
                <a:srgbClr val="3465A4"/>
              </a:solidFill>
              <a:prstDash val="solid"/>
              <a:miter/>
            </a:ln>
          </p:spPr>
          <p:txBody>
            <a:bodyPr lIns="90000" tIns="45000" rIns="90000" bIns="45000" anchor="ctr" compatLnSpc="0"/>
            <a:lstStyle/>
            <a:p>
              <a:pPr eaLnBrk="1">
                <a:spcBef>
                  <a:spcPts val="0"/>
                </a:spcBef>
                <a:spcAft>
                  <a:spcPts val="0"/>
                </a:spcAft>
                <a:buClr>
                  <a:srgbClr val="000000"/>
                </a:buClr>
                <a:buSzPct val="100000"/>
                <a:buFont typeface="Times New Roman" panose="02020603050405020304" pitchFamily="18" charset="0"/>
                <a:buNone/>
                <a:defRPr/>
              </a:pPr>
              <a:endParaRPr lang="fr-FR">
                <a:latin typeface="Liberation Sans" pitchFamily="18"/>
                <a:ea typeface="Microsoft YaHei" pitchFamily="2"/>
                <a:cs typeface="Mangal" pitchFamily="2"/>
              </a:endParaRPr>
            </a:p>
          </p:txBody>
        </p:sp>
      </p:gr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2332" y="2974976"/>
            <a:ext cx="2294467" cy="1720850"/>
          </a:xfrm>
          <a:prstGeom prst="rect">
            <a:avLst/>
          </a:prstGeom>
        </p:spPr>
      </p:pic>
    </p:spTree>
    <p:extLst>
      <p:ext uri="{BB962C8B-B14F-4D97-AF65-F5344CB8AC3E}">
        <p14:creationId xmlns:p14="http://schemas.microsoft.com/office/powerpoint/2010/main" val="19549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1140</TotalTime>
  <Words>1274</Words>
  <Application>Microsoft Office PowerPoint</Application>
  <PresentationFormat>Grand écran</PresentationFormat>
  <Paragraphs>183</Paragraphs>
  <Slides>21</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Microsoft YaHei</vt:lpstr>
      <vt:lpstr>ＭＳ Ｐゴシック</vt:lpstr>
      <vt:lpstr>SimSun</vt:lpstr>
      <vt:lpstr>Arial</vt:lpstr>
      <vt:lpstr>Calibri</vt:lpstr>
      <vt:lpstr>Calibri Light</vt:lpstr>
      <vt:lpstr>Liberation Sans</vt:lpstr>
      <vt:lpstr>Mangal</vt:lpstr>
      <vt:lpstr>Times New Roman</vt:lpstr>
      <vt:lpstr>Wingdings</vt:lpstr>
      <vt:lpstr>Thème Office</vt:lpstr>
      <vt:lpstr>Ecoantibio</vt:lpstr>
      <vt:lpstr>L’antibiorésistance (ABR)</vt:lpstr>
      <vt:lpstr>Le plan Ecoantibio lutte contre l’ABR en médecine vétérinaire</vt:lpstr>
      <vt:lpstr>Le plan Ecoantibio lutte contre l’ABR en médecine vétérinaire</vt:lpstr>
      <vt:lpstr>Le plan Ecoantibio lutte contre l’ABR en médecine vétérinaire</vt:lpstr>
      <vt:lpstr>Suivi de l’usage des antibiotiques: un outil de pilotage du plan</vt:lpstr>
      <vt:lpstr>1. Surveillance de l’ABR dans certaines bactéries zoonotiques et commensales chez porcs, bovins, volailles à l’abattoir et en distribution (Décision UE 2013/652)</vt:lpstr>
      <vt:lpstr>2. Le Résapath de l’ANSES</vt:lpstr>
      <vt:lpstr>Mesures réglementaires: exemples</vt:lpstr>
      <vt:lpstr>Mesures réglementaires: les visites sanitaires obligatoires consacrées à l’ABR</vt:lpstr>
      <vt:lpstr>Mesures incitatives: campagnes de communication</vt:lpstr>
      <vt:lpstr>Mesures incitatives: les colloques, dans un esprit One Health</vt:lpstr>
      <vt:lpstr>Mesures incitatives: le réseau des référents en antibiothérapie</vt:lpstr>
      <vt:lpstr>Mesures incitatives: incitation à la recherche</vt:lpstr>
      <vt:lpstr>Mesures incitatives: incitation à la recherche  Exemples de projets de recherche/action sur la prévention</vt:lpstr>
      <vt:lpstr>Mesures incitatives: incitation à la recherche  Exemples de projets d’étude de la résistance</vt:lpstr>
      <vt:lpstr>Mesures incitatives: incitation à la recherche  Exemples de projets sur la formation</vt:lpstr>
      <vt:lpstr>Mesures incitatives: focus sur les alternatives</vt:lpstr>
      <vt:lpstr>Actions du Ministère: communication des autorités françaises dans l’UE</vt:lpstr>
      <vt:lpstr>Actions du Ministère: communication des autorités françaises dans le monde</vt:lpstr>
      <vt:lpstr>Conclusion</vt:lpstr>
    </vt:vector>
  </TitlesOfParts>
  <Company>MAA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cecile.adam</dc:creator>
  <cp:lastModifiedBy>cecile.adam</cp:lastModifiedBy>
  <cp:revision>74</cp:revision>
  <dcterms:created xsi:type="dcterms:W3CDTF">2019-02-27T12:58:53Z</dcterms:created>
  <dcterms:modified xsi:type="dcterms:W3CDTF">2019-07-26T06:14:54Z</dcterms:modified>
</cp:coreProperties>
</file>