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24.jpeg" ContentType="image/jpeg"/>
  <Override PartName="/ppt/media/image22.png" ContentType="image/png"/>
  <Override PartName="/ppt/media/image20.jpeg" ContentType="image/jpeg"/>
  <Override PartName="/ppt/media/image21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3.jpeg" ContentType="image/jpeg"/>
  <Override PartName="/ppt/media/image15.png" ContentType="image/png"/>
  <Override PartName="/ppt/media/image14.png" ContentType="image/png"/>
  <Override PartName="/ppt/media/image16.png" ContentType="image/png"/>
  <Override PartName="/ppt/media/image23.png" ContentType="image/png"/>
  <Override PartName="/ppt/media/image13.jpeg" ContentType="image/jpeg"/>
  <Override PartName="/ppt/media/image12.jpeg" ContentType="image/jpeg"/>
  <Override PartName="/ppt/media/image10.png" ContentType="image/png"/>
  <Override PartName="/ppt/media/image9.png" ContentType="image/png"/>
  <Override PartName="/ppt/media/image5.png" ContentType="image/png"/>
  <Override PartName="/ppt/media/image8.jpeg" ContentType="image/jpeg"/>
  <Override PartName="/ppt/media/image1.jpeg" ContentType="image/jpeg"/>
  <Override PartName="/ppt/media/image7.png" ContentType="image/png"/>
  <Override PartName="/ppt/media/image6.png" ContentType="image/png"/>
  <Override PartName="/ppt/media/image4.png" ContentType="image/png"/>
  <Override PartName="/ppt/media/image11.png" ContentType="image/png"/>
  <Override PartName="/ppt/media/image2.jpeg" ContentType="image/jpe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6D52871-1CF7-4D8B-BB3E-BBFA56FA2A7D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trike="noStrike">
                <a:solidFill>
                  <a:srgbClr val="0070c0"/>
                </a:solidFill>
                <a:latin typeface="Arial"/>
              </a:rPr>
              <a:t>Durant la campagne N (en cours) :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70c0"/>
                </a:solidFill>
                <a:latin typeface="Arial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70c0"/>
                </a:solidFill>
                <a:latin typeface="Arial"/>
              </a:rPr>
              <a:t>	</a:t>
            </a:r>
            <a:r>
              <a:rPr i="1" lang="fr-FR" sz="2000" strike="noStrike">
                <a:solidFill>
                  <a:srgbClr val="0070c0"/>
                </a:solidFill>
                <a:latin typeface="Arial"/>
              </a:rPr>
              <a:t>• </a:t>
            </a:r>
            <a:r>
              <a:rPr b="1" i="1" lang="fr-FR" sz="2000" strike="noStrike">
                <a:solidFill>
                  <a:srgbClr val="0070c0"/>
                </a:solidFill>
                <a:latin typeface="Arial"/>
              </a:rPr>
              <a:t>Dépistage des animaux de 12 mois et plus </a:t>
            </a:r>
            <a:r>
              <a:rPr i="1" lang="fr-FR" sz="2000" strike="noStrike">
                <a:solidFill>
                  <a:srgbClr val="0070c0"/>
                </a:solidFill>
                <a:latin typeface="Arial"/>
              </a:rPr>
              <a:t>dans les élevages ayant au moins un bovin connu positif au moment de l’édition du DAP, y compris dans les ateliers laitiers, qu’il s’agisse de nouveaux positifs trouvés en campagne N-1 ou non ;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70c0"/>
                </a:solidFill>
                <a:latin typeface="Arial"/>
              </a:rPr>
              <a:t>	</a:t>
            </a:r>
            <a:r>
              <a:rPr lang="fr-FR" sz="2000" strike="noStrike">
                <a:solidFill>
                  <a:srgbClr val="0070c0"/>
                </a:solidFill>
                <a:latin typeface="Arial"/>
              </a:rPr>
              <a:t>• </a:t>
            </a:r>
            <a:r>
              <a:rPr b="1" lang="fr-FR" sz="2000" strike="noStrike">
                <a:solidFill>
                  <a:srgbClr val="0070c0"/>
                </a:solidFill>
                <a:latin typeface="Arial"/>
              </a:rPr>
              <a:t>Dépistage des animaux de 24 mois et plus</a:t>
            </a:r>
            <a:r>
              <a:rPr lang="fr-FR" sz="2000" strike="noStrike">
                <a:solidFill>
                  <a:srgbClr val="0070c0"/>
                </a:solidFill>
                <a:latin typeface="Arial"/>
              </a:rPr>
              <a:t>, </a:t>
            </a:r>
            <a:r>
              <a:rPr b="1" lang="fr-FR" sz="2000" strike="noStrike">
                <a:solidFill>
                  <a:srgbClr val="0070c0"/>
                </a:solidFill>
                <a:latin typeface="Arial"/>
              </a:rPr>
              <a:t>ou par deux analyses sur lait de tank</a:t>
            </a:r>
            <a:r>
              <a:rPr lang="fr-FR" sz="2000" strike="noStrike">
                <a:solidFill>
                  <a:srgbClr val="0070c0"/>
                </a:solidFill>
                <a:latin typeface="Arial"/>
              </a:rPr>
              <a:t> (à compléter selon les impacts de la reconnaissance européenne), dans les élevages n’ayant aucun bovin connu positif en début de campagne N (à la date du paramétrage de campagne), qu’il y ait eu ou non de nouveaux positifs trouvés en campagne N-1.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70c0"/>
                </a:solidFill>
                <a:latin typeface="Arial"/>
              </a:rPr>
              <a:t>Dérogation/Restriction : 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70c0"/>
                </a:solidFill>
                <a:latin typeface="Arial"/>
              </a:rPr>
              <a:t>Préciser la notion de cheptel à risque : animaux positifs de plus de 48 mois à exclure?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70c0"/>
                </a:solidFill>
                <a:latin typeface="Arial"/>
              </a:rPr>
              <a:t>Ecarter le dépistage des animaux qui ne vont pas à l’herbe (taurillons)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70c0"/>
                </a:solidFill>
                <a:latin typeface="Arial"/>
              </a:rPr>
              <a:t>Cas particuliers (Camargue)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687C013-7A49-4CE6-B7AC-94874743547B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EAC9426-846A-44CB-95D6-43D2B1EEAC11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  <a:p>
            <a:r>
              <a:rPr lang="fr-FR" sz="2000" strike="noStrike">
                <a:solidFill>
                  <a:srgbClr val="92d050"/>
                </a:solidFill>
                <a:latin typeface="Arial"/>
              </a:rPr>
              <a:t>Catégorie 2 : assez rapidement, la majorité des élevages négatifs sans appellation (aujourd’hui environ 24% des élevages) devraient passer en catégorie 1, ce qui limiterait les doubles contrôles voire supprimer le contrôle pour les transports sécurisés.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92d050"/>
                </a:solidFill>
                <a:latin typeface="Arial"/>
              </a:rPr>
              <a:t>Pour tous les autres ateliers (cartes jaunes à l’herbe, engraissement carte verte), le contrôle d’introduction prévu s’applique. </a:t>
            </a:r>
            <a:r>
              <a:rPr lang="fr-FR" sz="1200" strike="noStrike">
                <a:solidFill>
                  <a:srgbClr val="0070c0"/>
                </a:solidFill>
                <a:latin typeface="Arial"/>
              </a:rPr>
              <a:t>Toutefois une </a:t>
            </a:r>
            <a:r>
              <a:rPr lang="fr-FR" sz="1200" strike="noStrike" u="sng">
                <a:solidFill>
                  <a:srgbClr val="0070c0"/>
                </a:solidFill>
                <a:latin typeface="Arial"/>
              </a:rPr>
              <a:t>dérogation transitoire</a:t>
            </a:r>
            <a:r>
              <a:rPr lang="fr-FR" sz="1200" strike="noStrike">
                <a:solidFill>
                  <a:srgbClr val="0070c0"/>
                </a:solidFill>
                <a:latin typeface="Arial"/>
              </a:rPr>
              <a:t> pourrait être accordée par le </a:t>
            </a:r>
            <a:r>
              <a:rPr b="1" lang="fr-FR" sz="1200" strike="noStrike">
                <a:solidFill>
                  <a:srgbClr val="0070c0"/>
                </a:solidFill>
                <a:latin typeface="Arial"/>
              </a:rPr>
              <a:t>CROPSAV</a:t>
            </a:r>
            <a:r>
              <a:rPr lang="fr-FR" sz="1200" strike="noStrike">
                <a:solidFill>
                  <a:srgbClr val="0070c0"/>
                </a:solidFill>
                <a:latin typeface="Arial"/>
              </a:rPr>
              <a:t> autorisant la </a:t>
            </a:r>
            <a:r>
              <a:rPr b="1" lang="fr-FR" sz="1200" strike="noStrike">
                <a:solidFill>
                  <a:srgbClr val="0070c0"/>
                </a:solidFill>
                <a:latin typeface="Arial"/>
              </a:rPr>
              <a:t>vaccination</a:t>
            </a:r>
            <a:r>
              <a:rPr lang="fr-FR" sz="1200" strike="noStrike">
                <a:solidFill>
                  <a:srgbClr val="0070c0"/>
                </a:solidFill>
                <a:latin typeface="Arial"/>
              </a:rPr>
              <a:t> en remplacement du contrôle d’introduction.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92d050"/>
                </a:solidFill>
                <a:latin typeface="Arial"/>
              </a:rPr>
              <a:t>Un point de discussion pour cette catégorie 2 : en cas d’absence de double contrôle, mais réalisation d’un contrôle tardif favorable, quelle conduite tenir 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AABBB44-0209-4C0A-B462-DCF9AC64E225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r>
              <a:rPr lang="fr-FR" sz="1200" strike="noStrike">
                <a:latin typeface="Arial"/>
              </a:rPr>
              <a:t>Les animaux connus positifs ne peuvent aller qu’à destination de l’abattoir ou d’ateliers dérogataires IBR (bâtiments, cartes jaunes)</a:t>
            </a:r>
            <a:endParaRPr/>
          </a:p>
          <a:p>
            <a:r>
              <a:rPr lang="fr-FR" sz="1200" strike="noStrike">
                <a:latin typeface="Arial"/>
              </a:rPr>
              <a:t>Absence de mélanges d’animaux positifs avec les autres animaux durant tout rassemblement ou transport.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97DC926-5613-46F3-81A3-B09C743A7B61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  <a:p>
            <a:r>
              <a:rPr lang="fr-FR" sz="1600" strike="noStrike">
                <a:latin typeface="Arial"/>
              </a:rPr>
              <a:t> </a:t>
            </a:r>
            <a:endParaRPr/>
          </a:p>
          <a:p>
            <a:endParaRPr/>
          </a:p>
          <a:p>
            <a:r>
              <a:rPr lang="fr-FR" sz="1600" strike="noStrike">
                <a:latin typeface="Arial"/>
              </a:rPr>
              <a:t> </a:t>
            </a:r>
            <a:endParaRPr/>
          </a:p>
          <a:p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465CDA9-4737-4F7A-8888-087476551A00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  <a:p>
            <a:r>
              <a:rPr lang="fr-FR" sz="1600" strike="noStrike">
                <a:latin typeface="Arial"/>
              </a:rPr>
              <a:t> </a:t>
            </a:r>
            <a:endParaRPr/>
          </a:p>
          <a:p>
            <a:endParaRPr/>
          </a:p>
          <a:p>
            <a:r>
              <a:rPr lang="fr-FR" sz="1600" strike="noStrike">
                <a:latin typeface="Arial"/>
              </a:rPr>
              <a:t> </a:t>
            </a:r>
            <a:endParaRPr/>
          </a:p>
          <a:p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400CC03-2BBE-430D-89A0-D154CC9E3B40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312622D-A937-4C05-83D4-CE30460B13DB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4F55138-E4EC-494F-8C78-EBBCA4F9E518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r>
              <a:rPr b="1" lang="fr-FR" sz="2000" strike="noStrike">
                <a:latin typeface="Arial"/>
              </a:rPr>
              <a:t>Le passage de la Bourgogne en Z.E.F. permettrait de faire baisser les coûts de gestion de l’I.B.R </a:t>
            </a:r>
            <a:r>
              <a:rPr b="1" i="1" lang="fr-FR" sz="2000" strike="noStrike">
                <a:latin typeface="Arial"/>
              </a:rPr>
              <a:t>a minima </a:t>
            </a:r>
            <a:r>
              <a:rPr b="1" lang="fr-FR" sz="2000" strike="noStrike">
                <a:latin typeface="Arial"/>
              </a:rPr>
              <a:t>de 30 % soit passer d’un coût de 1,64 € /bovin à 1,15 € </a:t>
            </a: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62F339F-651F-4573-B1E5-E73B46AE70B6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trike="noStrike">
                <a:latin typeface="Arial"/>
              </a:rPr>
              <a:t>Il existe deux dispositifs complémentaires de surveillance et de lutte vis-à-vis de l’IBR : un dispositif obligatoire de lutte, mis en place à partir de 2006, et un dispositif volontaire, conduisant à la qualification des élevages</a:t>
            </a:r>
            <a:endParaRPr/>
          </a:p>
          <a:p>
            <a:endParaRPr/>
          </a:p>
          <a:p>
            <a:r>
              <a:rPr lang="fr-FR" sz="2000" strike="noStrike">
                <a:latin typeface="Arial"/>
              </a:rPr>
              <a:t>Police sanitaire : Tout animal non séronégatif doit être vacciné dans les deux mois qui suivent la notification des résultats, à moins qu’il ne soit abattu.</a:t>
            </a:r>
            <a:endParaRPr/>
          </a:p>
          <a:p>
            <a:r>
              <a:rPr lang="fr-FR" sz="2000" strike="noStrike">
                <a:latin typeface="Arial"/>
              </a:rPr>
              <a:t>Interprétation figure (taux de prévalence): les taux de prévalence les plus bas sont retrouvés dans les départements à orientation laitière</a:t>
            </a:r>
            <a:endParaRPr/>
          </a:p>
          <a:p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4ED240C-6211-42D7-9620-1D765D9FD2B5}" type="slidenum">
              <a:rPr lang="fr-FR" sz="1200" strike="noStrike">
                <a:solidFill>
                  <a:srgbClr val="000000"/>
                </a:solidFill>
                <a:latin typeface="Times New Roman"/>
                <a:ea typeface="Arial Unicode MS"/>
              </a:rPr>
              <a:t>&lt;numéro&gt;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D951700-7C4F-420E-AB89-B6F82D67FE68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4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34D6302-2E4C-415C-8B17-E1E384332625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98697D4-9024-4A1A-A0BF-38F15F6F976E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83DDD2A-5DE3-4ABA-8490-17EC152945E4}" type="slidenum">
              <a:rPr lang="fr-FR" sz="1200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239920"/>
            <a:ext cx="466200" cy="467640"/>
          </a:xfrm>
          <a:custGeom>
            <a:avLst/>
            <a:gdLst/>
            <a:ahLst/>
            <a:rect l="0" t="0" r="r" b="b"/>
            <a:pathLst>
              <a:path w="202" h="295">
                <a:moveTo>
                  <a:pt x="0" y="0"/>
                </a:moveTo>
                <a:lnTo>
                  <a:pt x="201" y="0"/>
                </a:lnTo>
                <a:lnTo>
                  <a:pt x="165" y="294"/>
                </a:lnTo>
                <a:lnTo>
                  <a:pt x="0" y="294"/>
                </a:lnTo>
                <a:lnTo>
                  <a:pt x="0" y="0"/>
                </a:lnTo>
              </a:path>
            </a:pathLst>
          </a:custGeom>
          <a:solidFill>
            <a:srgbClr val="00cc00"/>
          </a:solidFill>
          <a:ln w="9360">
            <a:noFill/>
          </a:ln>
          <a:effectLst>
            <a:outerShdw algn="ctr" dir="2700000" dist="35921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4520" y="2239920"/>
            <a:ext cx="385560" cy="467640"/>
          </a:xfrm>
          <a:custGeom>
            <a:avLst/>
            <a:gdLst/>
            <a:ahLst/>
            <a:rect l="0" t="0" r="r" b="b"/>
            <a:pathLst>
              <a:path w="167" h="295">
                <a:moveTo>
                  <a:pt x="34" y="0"/>
                </a:moveTo>
                <a:lnTo>
                  <a:pt x="0" y="294"/>
                </a:lnTo>
                <a:lnTo>
                  <a:pt x="132" y="294"/>
                </a:lnTo>
                <a:lnTo>
                  <a:pt x="166" y="0"/>
                </a:lnTo>
                <a:lnTo>
                  <a:pt x="34" y="0"/>
                </a:lnTo>
              </a:path>
            </a:pathLst>
          </a:custGeom>
          <a:solidFill>
            <a:srgbClr val="00cc00"/>
          </a:solidFill>
          <a:ln w="9360">
            <a:noFill/>
          </a:ln>
          <a:effectLst>
            <a:outerShdw algn="ctr" dir="2700000" dist="35921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776880" y="2239920"/>
            <a:ext cx="322920" cy="467640"/>
          </a:xfrm>
          <a:custGeom>
            <a:avLst/>
            <a:gdLst/>
            <a:ahLst/>
            <a:rect l="0" t="0" r="r" b="b"/>
            <a:pathLst>
              <a:path w="140" h="295">
                <a:moveTo>
                  <a:pt x="35" y="0"/>
                </a:moveTo>
                <a:lnTo>
                  <a:pt x="0" y="294"/>
                </a:lnTo>
                <a:lnTo>
                  <a:pt x="104" y="294"/>
                </a:lnTo>
                <a:lnTo>
                  <a:pt x="139" y="0"/>
                </a:lnTo>
                <a:lnTo>
                  <a:pt x="35" y="0"/>
                </a:lnTo>
              </a:path>
            </a:pathLst>
          </a:custGeom>
          <a:solidFill>
            <a:srgbClr val="00cc00"/>
          </a:solidFill>
          <a:ln w="9360">
            <a:noFill/>
          </a:ln>
          <a:effectLst>
            <a:outerShdw algn="ctr" dir="2700000" dist="35921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054440" y="2239920"/>
            <a:ext cx="235080" cy="467640"/>
          </a:xfrm>
          <a:custGeom>
            <a:avLst/>
            <a:gdLst/>
            <a:ahLst/>
            <a:rect l="0" t="0" r="r" b="b"/>
            <a:pathLst>
              <a:path w="104" h="295">
                <a:moveTo>
                  <a:pt x="34" y="0"/>
                </a:moveTo>
                <a:lnTo>
                  <a:pt x="0" y="294"/>
                </a:lnTo>
                <a:lnTo>
                  <a:pt x="68" y="294"/>
                </a:lnTo>
                <a:lnTo>
                  <a:pt x="103" y="0"/>
                </a:lnTo>
                <a:lnTo>
                  <a:pt x="34" y="0"/>
                </a:lnTo>
              </a:path>
            </a:pathLst>
          </a:custGeom>
          <a:solidFill>
            <a:srgbClr val="00cc00"/>
          </a:solidFill>
          <a:ln w="9360">
            <a:noFill/>
          </a:ln>
          <a:effectLst>
            <a:outerShdw algn="ctr" dir="2700000" dist="35921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243800" y="2239920"/>
            <a:ext cx="163440" cy="467640"/>
          </a:xfrm>
          <a:custGeom>
            <a:avLst/>
            <a:gdLst/>
            <a:ahLst/>
            <a:rect l="0" t="0" r="r" b="b"/>
            <a:pathLst>
              <a:path w="71" h="295">
                <a:moveTo>
                  <a:pt x="33" y="0"/>
                </a:moveTo>
                <a:lnTo>
                  <a:pt x="0" y="294"/>
                </a:lnTo>
                <a:lnTo>
                  <a:pt x="35" y="294"/>
                </a:lnTo>
                <a:lnTo>
                  <a:pt x="70" y="0"/>
                </a:lnTo>
                <a:lnTo>
                  <a:pt x="33" y="0"/>
                </a:lnTo>
              </a:path>
            </a:pathLst>
          </a:custGeom>
          <a:solidFill>
            <a:srgbClr val="00cc00"/>
          </a:solidFill>
          <a:ln w="9360">
            <a:noFill/>
          </a:ln>
          <a:effectLst>
            <a:outerShdw algn="ctr" dir="2700000" dist="35921" rotWithShape="0">
              <a:schemeClr val="bg2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908000" y="6373800"/>
            <a:ext cx="7227000" cy="78480"/>
          </a:xfrm>
          <a:custGeom>
            <a:avLst/>
            <a:gdLst/>
            <a:ahLst/>
            <a:rect l="0" t="0" r="r" b="b"/>
            <a:pathLst>
              <a:path w="5226" h="50">
                <a:moveTo>
                  <a:pt x="0" y="49"/>
                </a:moveTo>
                <a:lnTo>
                  <a:pt x="5225" y="49"/>
                </a:lnTo>
                <a:lnTo>
                  <a:pt x="5225" y="0"/>
                </a:lnTo>
                <a:lnTo>
                  <a:pt x="12" y="0"/>
                </a:lnTo>
                <a:lnTo>
                  <a:pt x="0" y="49"/>
                </a:lnTo>
              </a:path>
            </a:pathLst>
          </a:custGeom>
          <a:solidFill>
            <a:srgbClr val="00cc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1931760" y="6251400"/>
            <a:ext cx="7203600" cy="78480"/>
          </a:xfrm>
          <a:custGeom>
            <a:avLst/>
            <a:gdLst/>
            <a:ahLst/>
            <a:rect l="0" t="0" r="r" b="b"/>
            <a:pathLst>
              <a:path w="5209" h="50">
                <a:moveTo>
                  <a:pt x="0" y="49"/>
                </a:moveTo>
                <a:lnTo>
                  <a:pt x="5208" y="49"/>
                </a:lnTo>
                <a:lnTo>
                  <a:pt x="5208" y="0"/>
                </a:lnTo>
                <a:lnTo>
                  <a:pt x="12" y="0"/>
                </a:lnTo>
                <a:lnTo>
                  <a:pt x="0" y="49"/>
                </a:lnTo>
              </a:path>
            </a:pathLst>
          </a:custGeom>
          <a:solidFill>
            <a:srgbClr val="00cc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1953720" y="6129360"/>
            <a:ext cx="7181640" cy="81720"/>
          </a:xfrm>
          <a:custGeom>
            <a:avLst/>
            <a:gdLst/>
            <a:ahLst/>
            <a:rect l="0" t="0" r="r" b="b"/>
            <a:pathLst>
              <a:path w="5193" h="52">
                <a:moveTo>
                  <a:pt x="0" y="51"/>
                </a:moveTo>
                <a:lnTo>
                  <a:pt x="5192" y="48"/>
                </a:lnTo>
                <a:lnTo>
                  <a:pt x="5192" y="0"/>
                </a:lnTo>
                <a:lnTo>
                  <a:pt x="12" y="0"/>
                </a:lnTo>
                <a:lnTo>
                  <a:pt x="0" y="51"/>
                </a:lnTo>
              </a:path>
            </a:pathLst>
          </a:custGeom>
          <a:solidFill>
            <a:srgbClr val="00cc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" name="Picture 15" descr=""/>
          <p:cNvPicPr/>
          <p:nvPr/>
        </p:nvPicPr>
        <p:blipFill>
          <a:blip r:embed="rId2"/>
          <a:stretch/>
        </p:blipFill>
        <p:spPr>
          <a:xfrm>
            <a:off x="179280" y="6093000"/>
            <a:ext cx="1618560" cy="534240"/>
          </a:xfrm>
          <a:prstGeom prst="rect">
            <a:avLst/>
          </a:prstGeom>
          <a:ln>
            <a:noFill/>
          </a:ln>
        </p:spPr>
      </p:pic>
      <p:pic>
        <p:nvPicPr>
          <p:cNvPr id="9" name="Image 25" descr=""/>
          <p:cNvPicPr/>
          <p:nvPr/>
        </p:nvPicPr>
        <p:blipFill>
          <a:blip r:embed="rId3"/>
          <a:stretch/>
        </p:blipFill>
        <p:spPr>
          <a:xfrm>
            <a:off x="7507440" y="0"/>
            <a:ext cx="623160" cy="6857280"/>
          </a:xfrm>
          <a:prstGeom prst="rect">
            <a:avLst/>
          </a:prstGeom>
          <a:ln>
            <a:noFill/>
          </a:ln>
        </p:spPr>
      </p:pic>
      <p:pic>
        <p:nvPicPr>
          <p:cNvPr id="10" name="Image 25" descr=""/>
          <p:cNvPicPr/>
          <p:nvPr/>
        </p:nvPicPr>
        <p:blipFill>
          <a:blip r:embed="rId4"/>
          <a:stretch/>
        </p:blipFill>
        <p:spPr>
          <a:xfrm>
            <a:off x="7512480" y="-8280"/>
            <a:ext cx="623160" cy="6857280"/>
          </a:xfrm>
          <a:prstGeom prst="rect">
            <a:avLst/>
          </a:prstGeom>
          <a:ln>
            <a:noFill/>
          </a:ln>
        </p:spPr>
      </p:pic>
      <p:sp>
        <p:nvSpPr>
          <p:cNvPr id="11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40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2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8458200" y="0"/>
            <a:ext cx="6850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8458200" y="5486400"/>
            <a:ext cx="68508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83640" y="2565000"/>
            <a:ext cx="7619400" cy="25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3200" strike="noStrike">
                <a:solidFill>
                  <a:srgbClr val="808080"/>
                </a:solidFill>
                <a:latin typeface="Andalus"/>
                <a:ea typeface="DejaVu Sans"/>
              </a:rPr>
              <a:t>C.N.O.P.S.A.V. du 8 décembre 2015</a:t>
            </a: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467640" y="342900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4600" strike="noStrike">
                <a:solidFill>
                  <a:srgbClr val="3e3d2d"/>
                </a:solidFill>
                <a:latin typeface="Cambria"/>
                <a:ea typeface="DejaVu Sans"/>
              </a:rPr>
              <a:t>Projet d’arrêté </a:t>
            </a:r>
            <a:endParaRPr/>
          </a:p>
          <a:p>
            <a:pPr>
              <a:lnSpc>
                <a:spcPct val="100000"/>
              </a:lnSpc>
            </a:pPr>
            <a:r>
              <a:rPr lang="fr-FR" sz="4600" strike="noStrike">
                <a:solidFill>
                  <a:srgbClr val="3e3d2d"/>
                </a:solidFill>
                <a:latin typeface="Cambria"/>
                <a:ea typeface="DejaVu Sans"/>
              </a:rPr>
              <a:t>relatif à la lutte contre l’I.B.R.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57200" y="83664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4600" strike="noStrike">
                <a:solidFill>
                  <a:srgbClr val="3e3d2d"/>
                </a:solidFill>
                <a:latin typeface="Cambria"/>
              </a:rPr>
              <a:t>Dépistage des 12-24 mois dans les élevages à risque</a:t>
            </a:r>
            <a:endParaRPr/>
          </a:p>
          <a:p>
            <a:r>
              <a:rPr lang="fr-FR" sz="3600" strike="noStrike">
                <a:solidFill>
                  <a:srgbClr val="3e3d2d"/>
                </a:solidFill>
                <a:latin typeface="Cambria"/>
              </a:rPr>
              <a:t>Articles 6 et 7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300240" y="2493000"/>
            <a:ext cx="7776000" cy="179964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Objectifs :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Renforcer le dépistage dans les élevages considérés comme les plus à risque (présence d’animaux positifs, nouvelle circulation) ;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• </a:t>
            </a: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Indirectement, inciter à l’élimination des derniers bovins positifs dans les élevages en ayant peu.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4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2247AB69-B940-437C-A431-048D15BC15AC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155" name="CustomShape 4"/>
          <p:cNvSpPr/>
          <p:nvPr/>
        </p:nvSpPr>
        <p:spPr>
          <a:xfrm>
            <a:off x="300240" y="4821120"/>
            <a:ext cx="7776000" cy="122328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Les outils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Pouvoir modifier le D.A.P. quand il y a connaissance de positifs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Pouvoir mobiliser les vétérinaires/éleveurs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95640" y="141840"/>
            <a:ext cx="7619400" cy="98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4000" strike="noStrike">
                <a:solidFill>
                  <a:srgbClr val="000000"/>
                </a:solidFill>
                <a:latin typeface="Cambria"/>
              </a:rPr>
              <a:t>Pas de bovin connu positif introduit en élevage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CE6BCA27-1ED2-4ED9-B874-4C51AFD34A6C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205920" y="1287000"/>
            <a:ext cx="8109720" cy="544464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Article 8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Si un résultat positif est mis en évidence dans un troupeau indemne d’I.B.R. ou en cours de qualification, le troupeau devient </a:t>
            </a: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non conforme</a:t>
            </a: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 et doit faire l’objet d’un </a:t>
            </a:r>
            <a:r>
              <a:rPr lang="fr-FR" sz="2000" strike="noStrike">
                <a:solidFill>
                  <a:srgbClr val="0070c0"/>
                </a:solidFill>
                <a:latin typeface="Calibri"/>
                <a:ea typeface="DejaVu Sans"/>
              </a:rPr>
              <a:t>contrôle complémentaire </a:t>
            </a: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(12-24 mois)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fr-FR" sz="2000" strike="noStrike">
                <a:solidFill>
                  <a:srgbClr val="0070c0"/>
                </a:solidFill>
                <a:latin typeface="Calibri"/>
                <a:ea typeface="DejaVu Sans"/>
              </a:rPr>
              <a:t>L’ A.S.D.A. de l’animal reconnu infecté sert de support à cette information</a:t>
            </a: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En l’absence de réalisation par un détenteur des mesures prescrites, le M.O.E. notifie à ce détenteur les mesures à mettre en œuvre ainsi que le risque encouru.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Par extension, </a:t>
            </a:r>
            <a:r>
              <a:rPr lang="fr-FR" sz="2000" strike="noStrike">
                <a:solidFill>
                  <a:srgbClr val="0070c0"/>
                </a:solidFill>
                <a:latin typeface="Calibri"/>
                <a:ea typeface="DejaVu Sans"/>
              </a:rPr>
              <a:t>lorsque les mesures ne sont pas respectées dans les délais impartis tous les bovins du troupeau sont reconnus infectés</a:t>
            </a:r>
            <a:endParaRPr/>
          </a:p>
        </p:txBody>
      </p:sp>
      <p:sp>
        <p:nvSpPr>
          <p:cNvPr id="159" name="CustomShape 4"/>
          <p:cNvSpPr/>
          <p:nvPr/>
        </p:nvSpPr>
        <p:spPr>
          <a:xfrm>
            <a:off x="1547640" y="3134520"/>
            <a:ext cx="359280" cy="293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2244960" y="3035520"/>
            <a:ext cx="5736240" cy="491760"/>
          </a:xfrm>
          <a:prstGeom prst="roundRect">
            <a:avLst>
              <a:gd name="adj" fmla="val 1440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  <a:ea typeface="DejaVu Sans"/>
              </a:rPr>
              <a:t>Renforcement de la surveillance et de l’assainissement</a:t>
            </a:r>
            <a:endParaRPr/>
          </a:p>
        </p:txBody>
      </p:sp>
      <p:sp>
        <p:nvSpPr>
          <p:cNvPr id="161" name="CustomShape 6"/>
          <p:cNvSpPr/>
          <p:nvPr/>
        </p:nvSpPr>
        <p:spPr>
          <a:xfrm>
            <a:off x="2244960" y="4499280"/>
            <a:ext cx="5736240" cy="601920"/>
          </a:xfrm>
          <a:prstGeom prst="roundRect">
            <a:avLst>
              <a:gd name="adj" fmla="val 1440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  <a:ea typeface="DejaVu Sans"/>
              </a:rPr>
              <a:t>Pouvoir identifier facilement le statut positif d’un animal pour l’éleveur, l’opérateur ou le gestionnaire</a:t>
            </a:r>
            <a:endParaRPr/>
          </a:p>
        </p:txBody>
      </p:sp>
      <p:sp>
        <p:nvSpPr>
          <p:cNvPr id="162" name="CustomShape 7"/>
          <p:cNvSpPr/>
          <p:nvPr/>
        </p:nvSpPr>
        <p:spPr>
          <a:xfrm>
            <a:off x="1547640" y="4653360"/>
            <a:ext cx="359280" cy="293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249120" y="315000"/>
            <a:ext cx="8539560" cy="73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fr-FR" sz="3600" strike="noStrike">
                <a:solidFill>
                  <a:srgbClr val="000000"/>
                </a:solidFill>
                <a:latin typeface="Cambria"/>
              </a:rPr>
              <a:t>Contrôle aux mouvements entre élevages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mbria"/>
              </a:rPr>
              <a:t>Articles 9 et 10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2CDED332-0ECC-4357-B0A4-C7C22C0D2BEF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  <p:graphicFrame>
        <p:nvGraphicFramePr>
          <p:cNvPr id="165" name="Table 3"/>
          <p:cNvGraphicFramePr/>
          <p:nvPr/>
        </p:nvGraphicFramePr>
        <p:xfrm>
          <a:off x="288000" y="1374480"/>
          <a:ext cx="8099640" cy="5083920"/>
        </p:xfrm>
        <a:graphic>
          <a:graphicData uri="http://schemas.openxmlformats.org/drawingml/2006/table">
            <a:tbl>
              <a:tblPr/>
              <a:tblGrid>
                <a:gridCol w="3392640"/>
                <a:gridCol w="4707360"/>
              </a:tblGrid>
              <a:tr h="2203920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 u="sng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Cat. 1</a:t>
                      </a: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: Bovin issu d’un élevage sous appellation indemne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</a:t>
                      </a:r>
                      <a:r>
                        <a:rPr i="1" lang="fr-FR" strike="noStrike">
                          <a:solidFill>
                            <a:srgbClr val="ff6700"/>
                          </a:solidFill>
                          <a:latin typeface="Calibri"/>
                          <a:ea typeface="Calibri"/>
                        </a:rPr>
                        <a:t>66 % des élevages</a:t>
                      </a: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)*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Au minimum contrôle individuel </a:t>
                      </a:r>
                      <a:r>
                        <a:rPr b="1" i="1" lang="fr-FR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</a:rPr>
                        <a:t>15 à 30 jours </a:t>
                      </a: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après arrivée</a:t>
                      </a:r>
                      <a:r>
                        <a:rPr b="1"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, </a:t>
                      </a: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même s’il y a eu un contrôle avant. 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</a:rPr>
                        <a:t>Possibilité de dérogation sous conditions de maîtrise de la biosécurité au cours du transport</a:t>
                      </a:r>
                      <a:endParaRPr/>
                    </a:p>
                  </a:txBody>
                  <a:tcPr/>
                </a:tc>
              </a:tr>
              <a:tr h="2880360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 u="sng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Cat. 2</a:t>
                      </a: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: Bovin issu :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 d’un élevage en cours d’acquisition d’appellation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</a:t>
                      </a:r>
                      <a:r>
                        <a:rPr i="1" lang="fr-FR" strike="noStrike">
                          <a:solidFill>
                            <a:srgbClr val="ff6700"/>
                          </a:solidFill>
                          <a:latin typeface="Calibri"/>
                          <a:ea typeface="Calibri"/>
                        </a:rPr>
                        <a:t>24 % des élevages</a:t>
                      </a: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)*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 d’un élevage en cours d’assainissement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(10 % des élevages)*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 d’un élevage non conforme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</a:pP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i="1" lang="fr-FR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</a:rPr>
                        <a:t>Contrôle individuel 15 jours avant départ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1"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+ </a:t>
                      </a: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Contrôle individuel </a:t>
                      </a:r>
                      <a:r>
                        <a:rPr b="1" i="1" lang="fr-FR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</a:rPr>
                        <a:t>15 à 30 </a:t>
                      </a:r>
                      <a:r>
                        <a:rPr i="1" lang="fr-FR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jours après arrivée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6" name="CustomShape 4"/>
          <p:cNvSpPr/>
          <p:nvPr/>
        </p:nvSpPr>
        <p:spPr>
          <a:xfrm>
            <a:off x="308880" y="6459480"/>
            <a:ext cx="41036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fr-FR" sz="1400" strike="noStrike">
                <a:solidFill>
                  <a:srgbClr val="000000"/>
                </a:solidFill>
                <a:latin typeface="Calibri"/>
                <a:ea typeface="DejaVu Sans"/>
              </a:rPr>
              <a:t>*ordre de grandeur d’après enquête GDS France 2014</a:t>
            </a:r>
            <a:endParaRPr/>
          </a:p>
        </p:txBody>
      </p:sp>
      <p:sp>
        <p:nvSpPr>
          <p:cNvPr id="167" name="CustomShape 5"/>
          <p:cNvSpPr/>
          <p:nvPr/>
        </p:nvSpPr>
        <p:spPr>
          <a:xfrm>
            <a:off x="3919680" y="2338920"/>
            <a:ext cx="418320" cy="215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6"/>
          <p:cNvSpPr/>
          <p:nvPr/>
        </p:nvSpPr>
        <p:spPr>
          <a:xfrm>
            <a:off x="4708080" y="2131560"/>
            <a:ext cx="3226680" cy="630000"/>
          </a:xfrm>
          <a:prstGeom prst="roundRect">
            <a:avLst>
              <a:gd name="adj" fmla="val 14558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15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  <a:ea typeface="Calibri"/>
              </a:rPr>
              <a:t>Limiter les contaminations liées au mélange d’animaux</a:t>
            </a:r>
            <a:endParaRPr/>
          </a:p>
        </p:txBody>
      </p:sp>
      <p:sp>
        <p:nvSpPr>
          <p:cNvPr id="169" name="CustomShape 7"/>
          <p:cNvSpPr/>
          <p:nvPr/>
        </p:nvSpPr>
        <p:spPr>
          <a:xfrm>
            <a:off x="4708080" y="4784760"/>
            <a:ext cx="3226680" cy="1511280"/>
          </a:xfrm>
          <a:prstGeom prst="roundRect">
            <a:avLst>
              <a:gd name="adj" fmla="val 14400"/>
            </a:avLst>
          </a:prstGeom>
          <a:solidFill>
            <a:schemeClr val="bg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15000"/>
              </a:lnSpc>
              <a:buFont typeface="Courier New"/>
              <a:buChar char="o"/>
            </a:pPr>
            <a:r>
              <a:rPr lang="fr-FR" strike="noStrike">
                <a:solidFill>
                  <a:srgbClr val="000000"/>
                </a:solidFill>
                <a:latin typeface="Calibri"/>
                <a:ea typeface="Calibri"/>
              </a:rPr>
              <a:t>Ne mettre que des animaux sains sur le marché</a:t>
            </a:r>
            <a:endParaRPr/>
          </a:p>
          <a:p>
            <a:pPr>
              <a:lnSpc>
                <a:spcPct val="115000"/>
              </a:lnSpc>
              <a:buFont typeface="Courier New"/>
              <a:buChar char="o"/>
            </a:pPr>
            <a:r>
              <a:rPr lang="fr-FR" strike="noStrike">
                <a:solidFill>
                  <a:srgbClr val="000000"/>
                </a:solidFill>
                <a:latin typeface="Calibri"/>
                <a:ea typeface="Calibri"/>
              </a:rPr>
              <a:t>Limiter les contaminations liées au mélange d’animaux</a:t>
            </a:r>
            <a:endParaRPr/>
          </a:p>
        </p:txBody>
      </p:sp>
      <p:sp>
        <p:nvSpPr>
          <p:cNvPr id="170" name="CustomShape 8"/>
          <p:cNvSpPr/>
          <p:nvPr/>
        </p:nvSpPr>
        <p:spPr>
          <a:xfrm>
            <a:off x="3919680" y="5432760"/>
            <a:ext cx="418320" cy="215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5370480" y="5271120"/>
            <a:ext cx="3047400" cy="1504080"/>
          </a:xfrm>
          <a:prstGeom prst="rect">
            <a:avLst/>
          </a:prstGeom>
          <a:ln>
            <a:noFill/>
          </a:ln>
        </p:spPr>
      </p:pic>
      <p:pic>
        <p:nvPicPr>
          <p:cNvPr id="172" name="Picture 3" descr=""/>
          <p:cNvPicPr/>
          <p:nvPr/>
        </p:nvPicPr>
        <p:blipFill>
          <a:blip r:embed="rId2"/>
          <a:stretch/>
        </p:blipFill>
        <p:spPr>
          <a:xfrm>
            <a:off x="6055920" y="3891960"/>
            <a:ext cx="1676520" cy="1255680"/>
          </a:xfrm>
          <a:prstGeom prst="rect">
            <a:avLst/>
          </a:prstGeom>
          <a:ln>
            <a:noFill/>
          </a:ln>
        </p:spPr>
      </p:pic>
      <p:pic>
        <p:nvPicPr>
          <p:cNvPr id="173" name="Picture 4" descr=""/>
          <p:cNvPicPr/>
          <p:nvPr/>
        </p:nvPicPr>
        <p:blipFill>
          <a:blip r:embed="rId3"/>
          <a:stretch/>
        </p:blipFill>
        <p:spPr>
          <a:xfrm>
            <a:off x="5370480" y="2315160"/>
            <a:ext cx="2129400" cy="1411560"/>
          </a:xfrm>
          <a:prstGeom prst="rect">
            <a:avLst/>
          </a:prstGeom>
          <a:ln>
            <a:noFill/>
          </a:ln>
        </p:spPr>
      </p:pic>
      <p:pic>
        <p:nvPicPr>
          <p:cNvPr id="174" name="Picture 2" descr=""/>
          <p:cNvPicPr/>
          <p:nvPr/>
        </p:nvPicPr>
        <p:blipFill>
          <a:blip r:embed="rId4"/>
          <a:stretch/>
        </p:blipFill>
        <p:spPr>
          <a:xfrm>
            <a:off x="395640" y="3383640"/>
            <a:ext cx="2965320" cy="210672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827640" y="4149000"/>
            <a:ext cx="13672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ff0000"/>
                </a:solidFill>
                <a:latin typeface="Calibri"/>
                <a:ea typeface="DejaVu Sans"/>
              </a:rPr>
              <a:t>POSITIF</a:t>
            </a:r>
            <a:endParaRPr/>
          </a:p>
        </p:txBody>
      </p:sp>
      <p:pic>
        <p:nvPicPr>
          <p:cNvPr id="176" name="Picture 3" descr=""/>
          <p:cNvPicPr/>
          <p:nvPr/>
        </p:nvPicPr>
        <p:blipFill>
          <a:blip r:embed="rId5"/>
          <a:stretch/>
        </p:blipFill>
        <p:spPr>
          <a:xfrm>
            <a:off x="5148000" y="1026720"/>
            <a:ext cx="2087640" cy="156348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1511640" y="2133000"/>
            <a:ext cx="3563640" cy="1557360"/>
          </a:xfrm>
          <a:prstGeom prst="bentArrow">
            <a:avLst>
              <a:gd name="adj1" fmla="val 14578"/>
              <a:gd name="adj2" fmla="val 21435"/>
              <a:gd name="adj3" fmla="val 25000"/>
              <a:gd name="adj4" fmla="val 43750"/>
            </a:avLst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</p:sp>
      <p:pic>
        <p:nvPicPr>
          <p:cNvPr id="178" name="Image 3" descr=""/>
          <p:cNvPicPr/>
          <p:nvPr/>
        </p:nvPicPr>
        <p:blipFill>
          <a:blip r:embed="rId6"/>
          <a:stretch/>
        </p:blipFill>
        <p:spPr>
          <a:xfrm>
            <a:off x="2988000" y="1917000"/>
            <a:ext cx="1188360" cy="119628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2929320" y="4520160"/>
            <a:ext cx="3125880" cy="276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4"/>
          <p:cNvSpPr/>
          <p:nvPr/>
        </p:nvSpPr>
        <p:spPr>
          <a:xfrm flipV="1">
            <a:off x="1511640" y="5512320"/>
            <a:ext cx="3858120" cy="62136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5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AB88B750-E47C-443B-9212-FF08F5C6D905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182" name="CustomShape 6"/>
          <p:cNvSpPr/>
          <p:nvPr/>
        </p:nvSpPr>
        <p:spPr>
          <a:xfrm>
            <a:off x="1835640" y="6023520"/>
            <a:ext cx="28076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  <a:ea typeface="DejaVu Sans"/>
              </a:rPr>
              <a:t>Ateliers d’engraissement en bâtiment, cartes jaunes</a:t>
            </a:r>
            <a:endParaRPr/>
          </a:p>
        </p:txBody>
      </p:sp>
      <p:sp>
        <p:nvSpPr>
          <p:cNvPr id="183" name="CustomShape 7"/>
          <p:cNvSpPr/>
          <p:nvPr/>
        </p:nvSpPr>
        <p:spPr>
          <a:xfrm>
            <a:off x="3474720" y="4770000"/>
            <a:ext cx="1403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  <a:ea typeface="DejaVu Sans"/>
              </a:rPr>
              <a:t>Boucherie</a:t>
            </a:r>
            <a:endParaRPr/>
          </a:p>
        </p:txBody>
      </p:sp>
      <p:sp>
        <p:nvSpPr>
          <p:cNvPr id="184" name="CustomShape 8"/>
          <p:cNvSpPr/>
          <p:nvPr/>
        </p:nvSpPr>
        <p:spPr>
          <a:xfrm>
            <a:off x="251640" y="46440"/>
            <a:ext cx="7619400" cy="85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4000" strike="noStrike">
                <a:solidFill>
                  <a:srgbClr val="3e3d2d"/>
                </a:solidFill>
                <a:latin typeface="Cambria"/>
              </a:rPr>
              <a:t>Sectorisation des flux d’animaux</a:t>
            </a:r>
            <a:endParaRPr/>
          </a:p>
        </p:txBody>
      </p:sp>
      <p:sp>
        <p:nvSpPr>
          <p:cNvPr id="185" name="CustomShape 9"/>
          <p:cNvSpPr/>
          <p:nvPr/>
        </p:nvSpPr>
        <p:spPr>
          <a:xfrm>
            <a:off x="899640" y="781560"/>
            <a:ext cx="3743640" cy="78156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 algn="ctr">
              <a:lnSpc>
                <a:spcPct val="115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  <a:ea typeface="Calibri"/>
              </a:rPr>
              <a:t>Limiter les contaminations liées au mélange d’animaux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86" name="CustomShape 10"/>
          <p:cNvSpPr/>
          <p:nvPr/>
        </p:nvSpPr>
        <p:spPr>
          <a:xfrm>
            <a:off x="1782000" y="5526720"/>
            <a:ext cx="1799640" cy="2055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  <a:ea typeface="DejaVu Sans"/>
              </a:rPr>
              <a:t>+ vaccination</a:t>
            </a:r>
            <a:endParaRPr/>
          </a:p>
        </p:txBody>
      </p:sp>
      <p:pic>
        <p:nvPicPr>
          <p:cNvPr id="187" name="Picture 2" descr=""/>
          <p:cNvPicPr/>
          <p:nvPr/>
        </p:nvPicPr>
        <p:blipFill>
          <a:blip r:embed="rId7"/>
          <a:stretch/>
        </p:blipFill>
        <p:spPr>
          <a:xfrm>
            <a:off x="211320" y="1693440"/>
            <a:ext cx="842040" cy="597960"/>
          </a:xfrm>
          <a:prstGeom prst="rect">
            <a:avLst/>
          </a:prstGeom>
          <a:ln>
            <a:noFill/>
          </a:ln>
        </p:spPr>
      </p:pic>
      <p:pic>
        <p:nvPicPr>
          <p:cNvPr id="188" name="Picture 2" descr=""/>
          <p:cNvPicPr/>
          <p:nvPr/>
        </p:nvPicPr>
        <p:blipFill>
          <a:blip r:embed="rId8"/>
          <a:stretch/>
        </p:blipFill>
        <p:spPr>
          <a:xfrm>
            <a:off x="1029600" y="1693440"/>
            <a:ext cx="852120" cy="605160"/>
          </a:xfrm>
          <a:prstGeom prst="rect">
            <a:avLst/>
          </a:prstGeom>
          <a:ln>
            <a:noFill/>
          </a:ln>
        </p:spPr>
      </p:pic>
      <p:sp>
        <p:nvSpPr>
          <p:cNvPr id="189" name="CustomShape 11"/>
          <p:cNvSpPr/>
          <p:nvPr/>
        </p:nvSpPr>
        <p:spPr>
          <a:xfrm>
            <a:off x="266400" y="1833840"/>
            <a:ext cx="8510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200" strike="noStrike">
                <a:solidFill>
                  <a:srgbClr val="ff0000"/>
                </a:solidFill>
                <a:latin typeface="Calibri"/>
                <a:ea typeface="DejaVu Sans"/>
              </a:rPr>
              <a:t>POSITIF</a:t>
            </a:r>
            <a:endParaRPr/>
          </a:p>
        </p:txBody>
      </p:sp>
      <p:sp>
        <p:nvSpPr>
          <p:cNvPr id="190" name="CustomShape 12"/>
          <p:cNvSpPr/>
          <p:nvPr/>
        </p:nvSpPr>
        <p:spPr>
          <a:xfrm>
            <a:off x="432000" y="1580400"/>
            <a:ext cx="1238040" cy="747000"/>
          </a:xfrm>
          <a:prstGeom prst="mathMultiply">
            <a:avLst>
              <a:gd name="adj1" fmla="val 921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23640" y="21420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fr-FR" sz="4600" strike="noStrike">
                <a:solidFill>
                  <a:srgbClr val="3e3d2d"/>
                </a:solidFill>
                <a:latin typeface="Cambria"/>
              </a:rPr>
              <a:t>Vaccination</a:t>
            </a:r>
            <a:endParaRPr/>
          </a:p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3e3d2d"/>
                </a:solidFill>
                <a:latin typeface="Cambria"/>
              </a:rPr>
              <a:t>Articles 12 à 14</a:t>
            </a:r>
            <a:endParaRPr/>
          </a:p>
        </p:txBody>
      </p:sp>
      <p:sp>
        <p:nvSpPr>
          <p:cNvPr id="192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2363364C-8D8A-47CC-86AF-77B7492AABE6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193" name="CustomShape 3"/>
          <p:cNvSpPr/>
          <p:nvPr/>
        </p:nvSpPr>
        <p:spPr>
          <a:xfrm>
            <a:off x="339120" y="1841760"/>
            <a:ext cx="7776000" cy="141732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Objectif 1 : Limiter le risque de réexcrétion des animaux positifs 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fr-FR" sz="2400" strike="noStrike">
                <a:solidFill>
                  <a:srgbClr val="0070c0"/>
                </a:solidFill>
                <a:latin typeface="Calibri"/>
                <a:ea typeface="DejaVu Sans"/>
              </a:rPr>
              <a:t>Raccourcissement du délai de </a:t>
            </a:r>
            <a:r>
              <a:rPr b="1" lang="fr-FR" sz="2400" strike="noStrike">
                <a:solidFill>
                  <a:srgbClr val="0070c0"/>
                </a:solidFill>
                <a:latin typeface="Calibri"/>
                <a:ea typeface="DejaVu Sans"/>
              </a:rPr>
              <a:t>vaccination à un mois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4" name="CustomShape 4"/>
          <p:cNvSpPr/>
          <p:nvPr/>
        </p:nvSpPr>
        <p:spPr>
          <a:xfrm>
            <a:off x="179640" y="4920480"/>
            <a:ext cx="8364600" cy="240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5" name="CustomShape 5"/>
          <p:cNvSpPr/>
          <p:nvPr/>
        </p:nvSpPr>
        <p:spPr>
          <a:xfrm>
            <a:off x="339120" y="3727080"/>
            <a:ext cx="7776000" cy="281124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Objectif 2 : Limiter l’exposition des animaux et l’importance de la circulation virale dans les zones à prévalence significative 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fr-FR" sz="2400" strike="noStrike">
                <a:solidFill>
                  <a:srgbClr val="0070c0"/>
                </a:solidFill>
                <a:latin typeface="Calibri"/>
                <a:ea typeface="DejaVu Sans"/>
              </a:rPr>
              <a:t>Etendre la vaccination aux animaux non infectés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Les outils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Disponibilité du kit 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Evaluation de l’hyperimmunisation</a:t>
            </a:r>
            <a:endParaRPr/>
          </a:p>
        </p:txBody>
      </p:sp>
      <p:pic>
        <p:nvPicPr>
          <p:cNvPr id="196" name="Image 1" descr=""/>
          <p:cNvPicPr/>
          <p:nvPr/>
        </p:nvPicPr>
        <p:blipFill>
          <a:blip r:embed="rId1"/>
          <a:stretch/>
        </p:blipFill>
        <p:spPr>
          <a:xfrm>
            <a:off x="6876360" y="66240"/>
            <a:ext cx="1483920" cy="148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56320" y="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fr-FR" sz="4600" strike="noStrike">
                <a:solidFill>
                  <a:srgbClr val="0070c0"/>
                </a:solidFill>
                <a:latin typeface="Cambria"/>
              </a:rPr>
              <a:t>Report et dérogations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D41BA300-583A-415E-BE3E-322B93062559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199" name="CustomShape 3"/>
          <p:cNvSpPr/>
          <p:nvPr/>
        </p:nvSpPr>
        <p:spPr>
          <a:xfrm>
            <a:off x="231840" y="775440"/>
            <a:ext cx="7999200" cy="337320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Progressivité </a:t>
            </a:r>
            <a:endParaRPr/>
          </a:p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0070c0"/>
                </a:solidFill>
                <a:latin typeface="Calibri"/>
                <a:ea typeface="DejaVu Sans"/>
              </a:rPr>
              <a:t>L’application de la mesure peut être différée après avis du C.R.O.P.S.A.V. de </a:t>
            </a:r>
            <a:r>
              <a:rPr b="1" lang="fr-FR" sz="2200" strike="noStrike">
                <a:solidFill>
                  <a:srgbClr val="0070c0"/>
                </a:solidFill>
                <a:latin typeface="Calibri"/>
                <a:ea typeface="DejaVu Sans"/>
              </a:rPr>
              <a:t>5 ans maximum </a:t>
            </a:r>
            <a:r>
              <a:rPr lang="fr-FR" sz="2200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Dépistage des bovins de 12-24 mois en cours de campagne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Dépistage des bovins issus de cheptels </a:t>
            </a:r>
            <a:r>
              <a:rPr b="1" lang="fr-FR" sz="2000" strike="noStrike" u="sng">
                <a:solidFill>
                  <a:srgbClr val="000000"/>
                </a:solidFill>
                <a:latin typeface="Calibri"/>
                <a:ea typeface="DejaVu Sans"/>
              </a:rPr>
              <a:t>non indemnes</a:t>
            </a: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 dans les 15 jours avant le départ 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Les bovins infectés d’I.B.R. et vaccinés peuvent accéder à des pâturages collectifs et à la transhumance 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Vaccination en lieu et place du dépistage d’introduction pour les cheptels d’engraissement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317160" y="4855680"/>
            <a:ext cx="8364600" cy="240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1" name="CustomShape 5"/>
          <p:cNvSpPr/>
          <p:nvPr/>
        </p:nvSpPr>
        <p:spPr>
          <a:xfrm>
            <a:off x="235440" y="4293000"/>
            <a:ext cx="7999200" cy="245268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Souplesse avec des dérogations</a:t>
            </a:r>
            <a:endParaRPr/>
          </a:p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0070c0"/>
                </a:solidFill>
                <a:latin typeface="Calibri"/>
                <a:ea typeface="DejaVu Sans"/>
              </a:rPr>
              <a:t>Atelier d’engraissement en bâtiment </a:t>
            </a:r>
            <a:r>
              <a:rPr lang="fr-FR" sz="2200" strike="noStrike" u="sng">
                <a:solidFill>
                  <a:srgbClr val="0070c0"/>
                </a:solidFill>
                <a:latin typeface="Calibri"/>
                <a:ea typeface="DejaVu Sans"/>
              </a:rPr>
              <a:t>fermé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Pas de dépistage annuel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Pas de dépistage d’introduction en transport maîtrisé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Les bovins infectés et vaccinés sont admis</a:t>
            </a:r>
            <a:endParaRPr/>
          </a:p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0070c0"/>
                </a:solidFill>
                <a:latin typeface="Calibri"/>
                <a:ea typeface="DejaVu Sans"/>
              </a:rPr>
              <a:t>Cheptel indemne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Pas de dépistage d’introduction en transport maîtrisé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2" name="Image 3" descr=""/>
          <p:cNvPicPr/>
          <p:nvPr/>
        </p:nvPicPr>
        <p:blipFill>
          <a:blip r:embed="rId1"/>
          <a:stretch/>
        </p:blipFill>
        <p:spPr>
          <a:xfrm>
            <a:off x="7524360" y="107280"/>
            <a:ext cx="792000" cy="61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99520" y="1196640"/>
            <a:ext cx="7757280" cy="53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Virus du </a:t>
            </a:r>
            <a:r>
              <a:rPr i="1" lang="fr-FR" sz="2600" strike="noStrike">
                <a:solidFill>
                  <a:srgbClr val="000000"/>
                </a:solidFill>
                <a:latin typeface="Calibri"/>
              </a:rPr>
              <a:t>genre Herpesvirus</a:t>
            </a:r>
            <a:r>
              <a:rPr lang="fr-FR" sz="2600" strike="noStrike">
                <a:solidFill>
                  <a:srgbClr val="000000"/>
                </a:solidFill>
                <a:latin typeface="Calibri"/>
              </a:rPr>
              <a:t>  : </a:t>
            </a:r>
            <a:r>
              <a:rPr lang="fr-FR" sz="2600" strike="noStrike">
                <a:solidFill>
                  <a:srgbClr val="ff0000"/>
                </a:solidFill>
                <a:latin typeface="Calibri"/>
              </a:rPr>
              <a:t>BHV-1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Inoculation au niveau des voies respiratoires supérieures puis dissémination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Maladie infectieuse, inoculable, virulente et contagieuse affectant les bovins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Initialement forme génitale (I.P.V.) puis forme respiratoire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Propagation en Europe dans les années 60 avec une répartition géographique mondiale aujourd’hui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Anticorps neutralisants : délai d’apparition 10-15 jours PI, pic sérique à 15 jours et persistance 3 à 18 mois</a:t>
            </a:r>
            <a:endParaRPr/>
          </a:p>
          <a:p>
            <a:pPr>
              <a:lnSpc>
                <a:spcPct val="90000"/>
              </a:lnSpc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fr-FR" sz="2600" strike="noStrike">
                <a:solidFill>
                  <a:srgbClr val="ff0000"/>
                </a:solidFill>
                <a:latin typeface="Calibri"/>
              </a:rPr>
              <a:t>=&gt; Dépistage sérologique au moins 15 jours après contact à risque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lang="fr-FR" sz="2600" strike="noStrike">
                <a:solidFill>
                  <a:srgbClr val="000000"/>
                </a:solidFill>
                <a:latin typeface="Calibri"/>
              </a:rPr>
              <a:t>Maladie réglementée, non zoonotique, vice rédhibitoire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b="1" lang="fr-FR" sz="2600" strike="noStrike">
                <a:solidFill>
                  <a:srgbClr val="000000"/>
                </a:solidFill>
                <a:latin typeface="Calibri"/>
              </a:rPr>
              <a:t>Importance</a:t>
            </a:r>
            <a:r>
              <a:rPr lang="fr-FR" sz="2600" strike="noStrike">
                <a:solidFill>
                  <a:srgbClr val="000000"/>
                </a:solidFill>
                <a:latin typeface="Calibri"/>
              </a:rPr>
              <a:t> :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Clinique : forme asymptômatique +++ en France mais </a:t>
            </a:r>
            <a:r>
              <a:rPr lang="fr-FR" sz="2600" strike="noStrike">
                <a:solidFill>
                  <a:srgbClr val="ff0000"/>
                </a:solidFill>
                <a:latin typeface="Calibri"/>
              </a:rPr>
              <a:t>phénomène de latence et de réexcrétion!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fr-FR" sz="2600" strike="noStrike">
                <a:solidFill>
                  <a:srgbClr val="000000"/>
                </a:solidFill>
                <a:latin typeface="Calibri"/>
              </a:rPr>
              <a:t>Economique +++ : </a:t>
            </a:r>
            <a:r>
              <a:rPr lang="fr-FR" sz="2600" strike="noStrike">
                <a:solidFill>
                  <a:srgbClr val="ff0000"/>
                </a:solidFill>
                <a:latin typeface="Calibri"/>
              </a:rPr>
              <a:t>entrave aux échanges commerciaux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pic>
        <p:nvPicPr>
          <p:cNvPr id="93" name="Picture 4" descr=""/>
          <p:cNvPicPr/>
          <p:nvPr/>
        </p:nvPicPr>
        <p:blipFill>
          <a:blip r:embed="rId1"/>
          <a:stretch/>
        </p:blipFill>
        <p:spPr>
          <a:xfrm>
            <a:off x="7380360" y="120600"/>
            <a:ext cx="856440" cy="129636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2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368640" y="465120"/>
            <a:ext cx="761940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fr-FR" sz="4600" strike="noStrike">
                <a:solidFill>
                  <a:srgbClr val="3e3d2d"/>
                </a:solidFill>
                <a:latin typeface="Cambria"/>
                <a:ea typeface="DejaVu Sans"/>
              </a:rPr>
              <a:t>GENERALITES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57" end="7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9760" y="122400"/>
            <a:ext cx="8228880" cy="10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4600" strike="noStrike">
                <a:solidFill>
                  <a:srgbClr val="3e3d2d"/>
                </a:solidFill>
                <a:latin typeface="Cambria"/>
              </a:rPr>
              <a:t>Un contexte européen en pleine évolution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5364000" y="803520"/>
            <a:ext cx="1065960" cy="761400"/>
          </a:xfrm>
          <a:prstGeom prst="rect">
            <a:avLst/>
          </a:prstGeom>
          <a:solidFill>
            <a:srgbClr val="000080"/>
          </a:solidFill>
          <a:ln w="828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3"/>
          <p:cNvSpPr/>
          <p:nvPr/>
        </p:nvSpPr>
        <p:spPr>
          <a:xfrm>
            <a:off x="5974560" y="921960"/>
            <a:ext cx="81720" cy="82080"/>
          </a:xfrm>
          <a:custGeom>
            <a:avLst/>
            <a:gdLst/>
            <a:ahLst/>
            <a:rect l="0" t="0" r="r" b="b"/>
            <a:pathLst>
              <a:path w="116" h="109">
                <a:moveTo>
                  <a:pt x="0" y="42"/>
                </a:moveTo>
                <a:lnTo>
                  <a:pt x="44" y="42"/>
                </a:lnTo>
                <a:lnTo>
                  <a:pt x="58" y="0"/>
                </a:lnTo>
                <a:lnTo>
                  <a:pt x="71" y="42"/>
                </a:lnTo>
                <a:lnTo>
                  <a:pt x="115" y="42"/>
                </a:lnTo>
                <a:lnTo>
                  <a:pt x="79" y="67"/>
                </a:lnTo>
                <a:lnTo>
                  <a:pt x="94" y="108"/>
                </a:lnTo>
                <a:lnTo>
                  <a:pt x="58" y="83"/>
                </a:lnTo>
                <a:lnTo>
                  <a:pt x="23" y="108"/>
                </a:lnTo>
                <a:lnTo>
                  <a:pt x="36" y="67"/>
                </a:lnTo>
                <a:lnTo>
                  <a:pt x="0" y="42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4"/>
          <p:cNvSpPr/>
          <p:nvPr/>
        </p:nvSpPr>
        <p:spPr>
          <a:xfrm>
            <a:off x="6062760" y="1015560"/>
            <a:ext cx="81000" cy="82080"/>
          </a:xfrm>
          <a:custGeom>
            <a:avLst/>
            <a:gdLst/>
            <a:ahLst/>
            <a:rect l="0" t="0" r="r" b="b"/>
            <a:pathLst>
              <a:path w="115" h="109">
                <a:moveTo>
                  <a:pt x="0" y="41"/>
                </a:moveTo>
                <a:lnTo>
                  <a:pt x="44" y="41"/>
                </a:lnTo>
                <a:lnTo>
                  <a:pt x="57" y="0"/>
                </a:lnTo>
                <a:lnTo>
                  <a:pt x="71" y="41"/>
                </a:lnTo>
                <a:lnTo>
                  <a:pt x="114" y="41"/>
                </a:lnTo>
                <a:lnTo>
                  <a:pt x="80" y="67"/>
                </a:lnTo>
                <a:lnTo>
                  <a:pt x="92" y="108"/>
                </a:lnTo>
                <a:lnTo>
                  <a:pt x="57" y="84"/>
                </a:lnTo>
                <a:lnTo>
                  <a:pt x="22" y="108"/>
                </a:lnTo>
                <a:lnTo>
                  <a:pt x="36" y="67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5"/>
          <p:cNvSpPr/>
          <p:nvPr/>
        </p:nvSpPr>
        <p:spPr>
          <a:xfrm>
            <a:off x="6093720" y="1143000"/>
            <a:ext cx="80280" cy="82080"/>
          </a:xfrm>
          <a:custGeom>
            <a:avLst/>
            <a:gdLst/>
            <a:ahLst/>
            <a:rect l="0" t="0" r="r" b="b"/>
            <a:pathLst>
              <a:path w="114" h="109">
                <a:moveTo>
                  <a:pt x="0" y="41"/>
                </a:moveTo>
                <a:lnTo>
                  <a:pt x="44" y="41"/>
                </a:lnTo>
                <a:lnTo>
                  <a:pt x="58" y="0"/>
                </a:lnTo>
                <a:lnTo>
                  <a:pt x="71" y="41"/>
                </a:lnTo>
                <a:lnTo>
                  <a:pt x="113" y="41"/>
                </a:lnTo>
                <a:lnTo>
                  <a:pt x="79" y="67"/>
                </a:lnTo>
                <a:lnTo>
                  <a:pt x="92" y="108"/>
                </a:lnTo>
                <a:lnTo>
                  <a:pt x="58" y="82"/>
                </a:lnTo>
                <a:lnTo>
                  <a:pt x="23" y="108"/>
                </a:lnTo>
                <a:lnTo>
                  <a:pt x="35" y="67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6"/>
          <p:cNvSpPr/>
          <p:nvPr/>
        </p:nvSpPr>
        <p:spPr>
          <a:xfrm>
            <a:off x="6062760" y="1270800"/>
            <a:ext cx="81000" cy="81360"/>
          </a:xfrm>
          <a:custGeom>
            <a:avLst/>
            <a:gdLst/>
            <a:ahLst/>
            <a:rect l="0" t="0" r="r" b="b"/>
            <a:pathLst>
              <a:path w="115" h="108">
                <a:moveTo>
                  <a:pt x="0" y="41"/>
                </a:moveTo>
                <a:lnTo>
                  <a:pt x="44" y="41"/>
                </a:lnTo>
                <a:lnTo>
                  <a:pt x="57" y="0"/>
                </a:lnTo>
                <a:lnTo>
                  <a:pt x="71" y="41"/>
                </a:lnTo>
                <a:lnTo>
                  <a:pt x="114" y="41"/>
                </a:lnTo>
                <a:lnTo>
                  <a:pt x="80" y="66"/>
                </a:lnTo>
                <a:lnTo>
                  <a:pt x="92" y="107"/>
                </a:lnTo>
                <a:lnTo>
                  <a:pt x="57" y="82"/>
                </a:lnTo>
                <a:lnTo>
                  <a:pt x="22" y="107"/>
                </a:lnTo>
                <a:lnTo>
                  <a:pt x="36" y="66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7"/>
          <p:cNvSpPr/>
          <p:nvPr/>
        </p:nvSpPr>
        <p:spPr>
          <a:xfrm>
            <a:off x="5974560" y="1363680"/>
            <a:ext cx="81720" cy="82080"/>
          </a:xfrm>
          <a:custGeom>
            <a:avLst/>
            <a:gdLst/>
            <a:ahLst/>
            <a:rect l="0" t="0" r="r" b="b"/>
            <a:pathLst>
              <a:path w="116" h="109">
                <a:moveTo>
                  <a:pt x="0" y="42"/>
                </a:moveTo>
                <a:lnTo>
                  <a:pt x="44" y="42"/>
                </a:lnTo>
                <a:lnTo>
                  <a:pt x="58" y="0"/>
                </a:lnTo>
                <a:lnTo>
                  <a:pt x="71" y="42"/>
                </a:lnTo>
                <a:lnTo>
                  <a:pt x="115" y="42"/>
                </a:lnTo>
                <a:lnTo>
                  <a:pt x="79" y="67"/>
                </a:lnTo>
                <a:lnTo>
                  <a:pt x="94" y="108"/>
                </a:lnTo>
                <a:lnTo>
                  <a:pt x="58" y="83"/>
                </a:lnTo>
                <a:lnTo>
                  <a:pt x="23" y="108"/>
                </a:lnTo>
                <a:lnTo>
                  <a:pt x="36" y="67"/>
                </a:lnTo>
                <a:lnTo>
                  <a:pt x="0" y="42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8"/>
          <p:cNvSpPr/>
          <p:nvPr/>
        </p:nvSpPr>
        <p:spPr>
          <a:xfrm>
            <a:off x="5856840" y="1396800"/>
            <a:ext cx="80280" cy="83160"/>
          </a:xfrm>
          <a:custGeom>
            <a:avLst/>
            <a:gdLst/>
            <a:ahLst/>
            <a:rect l="0" t="0" r="r" b="b"/>
            <a:pathLst>
              <a:path w="114" h="110">
                <a:moveTo>
                  <a:pt x="0" y="41"/>
                </a:moveTo>
                <a:lnTo>
                  <a:pt x="44" y="41"/>
                </a:lnTo>
                <a:lnTo>
                  <a:pt x="57" y="0"/>
                </a:lnTo>
                <a:lnTo>
                  <a:pt x="69" y="41"/>
                </a:lnTo>
                <a:lnTo>
                  <a:pt x="113" y="41"/>
                </a:lnTo>
                <a:lnTo>
                  <a:pt x="78" y="68"/>
                </a:lnTo>
                <a:lnTo>
                  <a:pt x="92" y="109"/>
                </a:lnTo>
                <a:lnTo>
                  <a:pt x="57" y="84"/>
                </a:lnTo>
                <a:lnTo>
                  <a:pt x="21" y="109"/>
                </a:lnTo>
                <a:lnTo>
                  <a:pt x="35" y="68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9"/>
          <p:cNvSpPr/>
          <p:nvPr/>
        </p:nvSpPr>
        <p:spPr>
          <a:xfrm>
            <a:off x="5738040" y="1363680"/>
            <a:ext cx="80280" cy="82080"/>
          </a:xfrm>
          <a:custGeom>
            <a:avLst/>
            <a:gdLst/>
            <a:ahLst/>
            <a:rect l="0" t="0" r="r" b="b"/>
            <a:pathLst>
              <a:path w="114" h="109">
                <a:moveTo>
                  <a:pt x="0" y="42"/>
                </a:moveTo>
                <a:lnTo>
                  <a:pt x="44" y="42"/>
                </a:lnTo>
                <a:lnTo>
                  <a:pt x="57" y="0"/>
                </a:lnTo>
                <a:lnTo>
                  <a:pt x="71" y="42"/>
                </a:lnTo>
                <a:lnTo>
                  <a:pt x="113" y="42"/>
                </a:lnTo>
                <a:lnTo>
                  <a:pt x="79" y="67"/>
                </a:lnTo>
                <a:lnTo>
                  <a:pt x="92" y="108"/>
                </a:lnTo>
                <a:lnTo>
                  <a:pt x="57" y="83"/>
                </a:lnTo>
                <a:lnTo>
                  <a:pt x="21" y="108"/>
                </a:lnTo>
                <a:lnTo>
                  <a:pt x="36" y="67"/>
                </a:lnTo>
                <a:lnTo>
                  <a:pt x="0" y="42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10"/>
          <p:cNvSpPr/>
          <p:nvPr/>
        </p:nvSpPr>
        <p:spPr>
          <a:xfrm>
            <a:off x="5650200" y="1270800"/>
            <a:ext cx="81000" cy="81360"/>
          </a:xfrm>
          <a:custGeom>
            <a:avLst/>
            <a:gdLst/>
            <a:ahLst/>
            <a:rect l="0" t="0" r="r" b="b"/>
            <a:pathLst>
              <a:path w="115" h="108">
                <a:moveTo>
                  <a:pt x="0" y="41"/>
                </a:moveTo>
                <a:lnTo>
                  <a:pt x="43" y="41"/>
                </a:lnTo>
                <a:lnTo>
                  <a:pt x="57" y="0"/>
                </a:lnTo>
                <a:lnTo>
                  <a:pt x="70" y="41"/>
                </a:lnTo>
                <a:lnTo>
                  <a:pt x="114" y="41"/>
                </a:lnTo>
                <a:lnTo>
                  <a:pt x="78" y="66"/>
                </a:lnTo>
                <a:lnTo>
                  <a:pt x="92" y="107"/>
                </a:lnTo>
                <a:lnTo>
                  <a:pt x="57" y="82"/>
                </a:lnTo>
                <a:lnTo>
                  <a:pt x="22" y="107"/>
                </a:lnTo>
                <a:lnTo>
                  <a:pt x="34" y="66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11"/>
          <p:cNvSpPr/>
          <p:nvPr/>
        </p:nvSpPr>
        <p:spPr>
          <a:xfrm>
            <a:off x="5618880" y="1143000"/>
            <a:ext cx="81000" cy="82080"/>
          </a:xfrm>
          <a:custGeom>
            <a:avLst/>
            <a:gdLst/>
            <a:ahLst/>
            <a:rect l="0" t="0" r="r" b="b"/>
            <a:pathLst>
              <a:path w="115" h="109">
                <a:moveTo>
                  <a:pt x="0" y="41"/>
                </a:moveTo>
                <a:lnTo>
                  <a:pt x="44" y="41"/>
                </a:lnTo>
                <a:lnTo>
                  <a:pt x="58" y="0"/>
                </a:lnTo>
                <a:lnTo>
                  <a:pt x="71" y="41"/>
                </a:lnTo>
                <a:lnTo>
                  <a:pt x="114" y="41"/>
                </a:lnTo>
                <a:lnTo>
                  <a:pt x="80" y="67"/>
                </a:lnTo>
                <a:lnTo>
                  <a:pt x="92" y="108"/>
                </a:lnTo>
                <a:lnTo>
                  <a:pt x="58" y="82"/>
                </a:lnTo>
                <a:lnTo>
                  <a:pt x="23" y="108"/>
                </a:lnTo>
                <a:lnTo>
                  <a:pt x="36" y="67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12"/>
          <p:cNvSpPr/>
          <p:nvPr/>
        </p:nvSpPr>
        <p:spPr>
          <a:xfrm>
            <a:off x="5650200" y="1015560"/>
            <a:ext cx="81000" cy="82080"/>
          </a:xfrm>
          <a:custGeom>
            <a:avLst/>
            <a:gdLst/>
            <a:ahLst/>
            <a:rect l="0" t="0" r="r" b="b"/>
            <a:pathLst>
              <a:path w="115" h="109">
                <a:moveTo>
                  <a:pt x="0" y="41"/>
                </a:moveTo>
                <a:lnTo>
                  <a:pt x="43" y="41"/>
                </a:lnTo>
                <a:lnTo>
                  <a:pt x="57" y="0"/>
                </a:lnTo>
                <a:lnTo>
                  <a:pt x="70" y="41"/>
                </a:lnTo>
                <a:lnTo>
                  <a:pt x="114" y="41"/>
                </a:lnTo>
                <a:lnTo>
                  <a:pt x="78" y="67"/>
                </a:lnTo>
                <a:lnTo>
                  <a:pt x="92" y="108"/>
                </a:lnTo>
                <a:lnTo>
                  <a:pt x="57" y="84"/>
                </a:lnTo>
                <a:lnTo>
                  <a:pt x="22" y="108"/>
                </a:lnTo>
                <a:lnTo>
                  <a:pt x="34" y="67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13"/>
          <p:cNvSpPr/>
          <p:nvPr/>
        </p:nvSpPr>
        <p:spPr>
          <a:xfrm>
            <a:off x="5738040" y="921960"/>
            <a:ext cx="80280" cy="82080"/>
          </a:xfrm>
          <a:custGeom>
            <a:avLst/>
            <a:gdLst/>
            <a:ahLst/>
            <a:rect l="0" t="0" r="r" b="b"/>
            <a:pathLst>
              <a:path w="114" h="109">
                <a:moveTo>
                  <a:pt x="0" y="42"/>
                </a:moveTo>
                <a:lnTo>
                  <a:pt x="44" y="42"/>
                </a:lnTo>
                <a:lnTo>
                  <a:pt x="57" y="0"/>
                </a:lnTo>
                <a:lnTo>
                  <a:pt x="71" y="42"/>
                </a:lnTo>
                <a:lnTo>
                  <a:pt x="113" y="42"/>
                </a:lnTo>
                <a:lnTo>
                  <a:pt x="79" y="67"/>
                </a:lnTo>
                <a:lnTo>
                  <a:pt x="92" y="108"/>
                </a:lnTo>
                <a:lnTo>
                  <a:pt x="57" y="83"/>
                </a:lnTo>
                <a:lnTo>
                  <a:pt x="21" y="108"/>
                </a:lnTo>
                <a:lnTo>
                  <a:pt x="36" y="67"/>
                </a:lnTo>
                <a:lnTo>
                  <a:pt x="0" y="42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14"/>
          <p:cNvSpPr/>
          <p:nvPr/>
        </p:nvSpPr>
        <p:spPr>
          <a:xfrm>
            <a:off x="5856840" y="888840"/>
            <a:ext cx="80280" cy="83160"/>
          </a:xfrm>
          <a:custGeom>
            <a:avLst/>
            <a:gdLst/>
            <a:ahLst/>
            <a:rect l="0" t="0" r="r" b="b"/>
            <a:pathLst>
              <a:path w="114" h="110">
                <a:moveTo>
                  <a:pt x="0" y="41"/>
                </a:moveTo>
                <a:lnTo>
                  <a:pt x="44" y="41"/>
                </a:lnTo>
                <a:lnTo>
                  <a:pt x="57" y="0"/>
                </a:lnTo>
                <a:lnTo>
                  <a:pt x="69" y="41"/>
                </a:lnTo>
                <a:lnTo>
                  <a:pt x="113" y="41"/>
                </a:lnTo>
                <a:lnTo>
                  <a:pt x="78" y="68"/>
                </a:lnTo>
                <a:lnTo>
                  <a:pt x="92" y="109"/>
                </a:lnTo>
                <a:lnTo>
                  <a:pt x="57" y="83"/>
                </a:lnTo>
                <a:lnTo>
                  <a:pt x="21" y="109"/>
                </a:lnTo>
                <a:lnTo>
                  <a:pt x="35" y="68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504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15"/>
          <p:cNvSpPr/>
          <p:nvPr/>
        </p:nvSpPr>
        <p:spPr>
          <a:xfrm>
            <a:off x="322920" y="1598760"/>
            <a:ext cx="7420680" cy="53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fr-FR" sz="2400" strike="noStrike">
                <a:solidFill>
                  <a:srgbClr val="0070c0"/>
                </a:solidFill>
                <a:latin typeface="Times New Roman"/>
                <a:ea typeface="DejaVu Sans"/>
              </a:rPr>
              <a:t>Pays ou régions indemnes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Autriche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Finlande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Suède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Danemark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i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Norvège et Suisse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fr-FR" sz="2400" strike="noStrike">
                <a:solidFill>
                  <a:srgbClr val="0070c0"/>
                </a:solidFill>
                <a:latin typeface="Times New Roman"/>
                <a:ea typeface="DejaVu Sans"/>
              </a:rPr>
              <a:t>Pays à programmes reconnus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République tchèque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Belgique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fr-FR" sz="2400" strike="noStrike">
                <a:solidFill>
                  <a:srgbClr val="0070c0"/>
                </a:solidFill>
                <a:latin typeface="Times New Roman"/>
                <a:ea typeface="DejaVu Sans"/>
              </a:rPr>
              <a:t>Pays à programmes collectifs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France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fr-FR" sz="2400" strike="noStrike">
                <a:solidFill>
                  <a:srgbClr val="0070c0"/>
                </a:solidFill>
                <a:latin typeface="Times New Roman"/>
                <a:ea typeface="DejaVu Sans"/>
              </a:rPr>
              <a:t>Réflexions avancées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Pays-Bas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1" name="CustomShape 16"/>
          <p:cNvSpPr/>
          <p:nvPr/>
        </p:nvSpPr>
        <p:spPr>
          <a:xfrm>
            <a:off x="2411640" y="2085840"/>
            <a:ext cx="4542120" cy="12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7600" strike="noStrike">
                <a:solidFill>
                  <a:srgbClr val="000000"/>
                </a:solidFill>
                <a:latin typeface="Times New Roman"/>
                <a:ea typeface="DejaVu Sans"/>
              </a:rPr>
              <a:t>Italie</a:t>
            </a:r>
            <a:r>
              <a:rPr b="1" lang="fr-FR" sz="6800" strike="noStrike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b="1" lang="fr-FR" sz="6400" strike="noStrike">
                <a:solidFill>
                  <a:srgbClr val="000000"/>
                </a:solidFill>
                <a:latin typeface="Times New Roman"/>
                <a:ea typeface="DejaVu Sans"/>
              </a:rPr>
              <a:t>prov. Bolzano et rég. Aoste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7600" strike="noStrike">
                <a:solidFill>
                  <a:srgbClr val="000000"/>
                </a:solidFill>
                <a:latin typeface="Times New Roman"/>
                <a:ea typeface="DejaVu Sans"/>
              </a:rPr>
              <a:t>Allemagne</a:t>
            </a:r>
            <a:r>
              <a:rPr b="1" lang="fr-FR" sz="6800" strike="noStrike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b="1" lang="fr-FR" sz="6400" strike="noStrike">
                <a:solidFill>
                  <a:srgbClr val="000000"/>
                </a:solidFill>
                <a:latin typeface="Times New Roman"/>
                <a:ea typeface="DejaVu Sans"/>
              </a:rPr>
              <a:t>länder de Bade-Wurtemberg,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6400" strike="noStrike">
                <a:solidFill>
                  <a:srgbClr val="000000"/>
                </a:solidFill>
                <a:latin typeface="Times New Roman"/>
                <a:ea typeface="DejaVu Sans"/>
              </a:rPr>
              <a:t>Bavière, Berlin, Brandebourg, Saxe, Saxe-Anhalt, Mecklembourg-Poméranie-antérieure, Thuringe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2" name="CustomShape 17"/>
          <p:cNvSpPr/>
          <p:nvPr/>
        </p:nvSpPr>
        <p:spPr>
          <a:xfrm>
            <a:off x="3241080" y="4280400"/>
            <a:ext cx="3429000" cy="68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Italie (2 régions)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Allemagne (8 länders)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3" name="CustomShape 18"/>
          <p:cNvSpPr/>
          <p:nvPr/>
        </p:nvSpPr>
        <p:spPr>
          <a:xfrm>
            <a:off x="2946960" y="6449040"/>
            <a:ext cx="3061440" cy="39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Times New Roman"/>
                <a:ea typeface="DejaVu Sans"/>
              </a:rPr>
              <a:t>Portugal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4" name="CustomShape 19"/>
          <p:cNvSpPr/>
          <p:nvPr/>
        </p:nvSpPr>
        <p:spPr>
          <a:xfrm>
            <a:off x="6220800" y="5141160"/>
            <a:ext cx="184500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6000" strike="noStrike">
                <a:solidFill>
                  <a:srgbClr val="000000"/>
                </a:solidFill>
                <a:latin typeface="Tahoma"/>
                <a:ea typeface="DejaVu Sans"/>
              </a:rPr>
              <a:t>2015</a:t>
            </a:r>
            <a:endParaRPr/>
          </a:p>
        </p:txBody>
      </p:sp>
      <p:pic>
        <p:nvPicPr>
          <p:cNvPr id="115" name="Picture 4" descr=""/>
          <p:cNvPicPr/>
          <p:nvPr/>
        </p:nvPicPr>
        <p:blipFill>
          <a:blip r:embed="rId1"/>
          <a:stretch/>
        </p:blipFill>
        <p:spPr>
          <a:xfrm>
            <a:off x="6627600" y="987840"/>
            <a:ext cx="2232720" cy="1866240"/>
          </a:xfrm>
          <a:prstGeom prst="rect">
            <a:avLst/>
          </a:prstGeom>
          <a:ln>
            <a:noFill/>
          </a:ln>
        </p:spPr>
      </p:pic>
      <p:sp>
        <p:nvSpPr>
          <p:cNvPr id="116" name="CustomShape 20"/>
          <p:cNvSpPr/>
          <p:nvPr/>
        </p:nvSpPr>
        <p:spPr>
          <a:xfrm>
            <a:off x="6640200" y="2651400"/>
            <a:ext cx="1667880" cy="20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1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3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0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933480" y="179280"/>
            <a:ext cx="8065440" cy="58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4600" strike="noStrike">
                <a:solidFill>
                  <a:srgbClr val="3e3d2d"/>
                </a:solidFill>
                <a:latin typeface="Cambria"/>
              </a:rPr>
              <a:t>Impact économique de l'I.B.R.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2908800" y="2920680"/>
            <a:ext cx="5485680" cy="1797120"/>
          </a:xfrm>
          <a:prstGeom prst="rect">
            <a:avLst/>
          </a:prstGeom>
          <a:solidFill>
            <a:srgbClr val="ffff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Tahoma"/>
                <a:ea typeface="DejaVu Sans"/>
              </a:rPr>
              <a:t>Région allaitante à situation épidémiologique favorable : </a:t>
            </a:r>
            <a:r>
              <a:rPr lang="fr-FR" sz="2000" strike="noStrike">
                <a:solidFill>
                  <a:srgbClr val="ff0000"/>
                </a:solidFill>
                <a:latin typeface="Tahoma"/>
                <a:ea typeface="DejaVu Sans"/>
              </a:rPr>
              <a:t>prévalence cheptel à 6,6 %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71685a"/>
                </a:solidFill>
                <a:latin typeface="Tahoma"/>
                <a:ea typeface="DejaVu Sans"/>
              </a:rPr>
              <a:t>1,17</a:t>
            </a:r>
            <a:r>
              <a:rPr lang="fr-FR" sz="2000" strike="noStrike">
                <a:solidFill>
                  <a:srgbClr val="71685a"/>
                </a:solidFill>
                <a:latin typeface="Tahoma"/>
                <a:ea typeface="DejaVu Sans"/>
              </a:rPr>
              <a:t> €</a:t>
            </a:r>
            <a:r>
              <a:rPr lang="fr-FR" sz="2000" strike="noStrike">
                <a:solidFill>
                  <a:srgbClr val="000000"/>
                </a:solidFill>
                <a:latin typeface="Tahoma"/>
                <a:ea typeface="DejaVu Sans"/>
              </a:rPr>
              <a:t> par bovin hors coût maladie, réforme et impact commercial</a:t>
            </a:r>
            <a:endParaRPr/>
          </a:p>
        </p:txBody>
      </p:sp>
      <p:pic>
        <p:nvPicPr>
          <p:cNvPr id="120" name="Image 14" descr=""/>
          <p:cNvPicPr/>
          <p:nvPr/>
        </p:nvPicPr>
        <p:blipFill>
          <a:blip r:embed="rId1"/>
          <a:stretch/>
        </p:blipFill>
        <p:spPr>
          <a:xfrm>
            <a:off x="5652000" y="2522160"/>
            <a:ext cx="850320" cy="79632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467640" y="979920"/>
            <a:ext cx="5301360" cy="1797120"/>
          </a:xfrm>
          <a:prstGeom prst="rect">
            <a:avLst/>
          </a:prstGeom>
          <a:solidFill>
            <a:srgbClr val="ffff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Tahoma"/>
                <a:ea typeface="DejaVu Sans"/>
              </a:rPr>
              <a:t>Région allaitante à situation épidémiologique moyenne : </a:t>
            </a:r>
            <a:r>
              <a:rPr lang="fr-FR" sz="2000" strike="noStrike">
                <a:solidFill>
                  <a:srgbClr val="ff0000"/>
                </a:solidFill>
                <a:latin typeface="Tahoma"/>
                <a:ea typeface="DejaVu Sans"/>
              </a:rPr>
              <a:t>prévalence cheptel à 52 %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71685a"/>
                </a:solidFill>
                <a:latin typeface="Tahoma"/>
                <a:ea typeface="DejaVu Sans"/>
              </a:rPr>
              <a:t>2 €</a:t>
            </a:r>
            <a:r>
              <a:rPr lang="fr-FR" sz="2000" strike="noStrike">
                <a:solidFill>
                  <a:srgbClr val="000000"/>
                </a:solidFill>
                <a:latin typeface="Tahoma"/>
                <a:ea typeface="DejaVu Sans"/>
              </a:rPr>
              <a:t> par bovin hors coût maladie, réforme et impact commercial</a:t>
            </a:r>
            <a:endParaRPr/>
          </a:p>
        </p:txBody>
      </p:sp>
      <p:pic>
        <p:nvPicPr>
          <p:cNvPr id="122" name="Image 2" descr=""/>
          <p:cNvPicPr/>
          <p:nvPr/>
        </p:nvPicPr>
        <p:blipFill>
          <a:blip r:embed="rId2"/>
          <a:stretch/>
        </p:blipFill>
        <p:spPr>
          <a:xfrm>
            <a:off x="2694960" y="622440"/>
            <a:ext cx="847080" cy="797760"/>
          </a:xfrm>
          <a:prstGeom prst="rect">
            <a:avLst/>
          </a:prstGeom>
          <a:ln>
            <a:noFill/>
          </a:ln>
        </p:spPr>
      </p:pic>
      <p:sp>
        <p:nvSpPr>
          <p:cNvPr id="123" name="CustomShape 4"/>
          <p:cNvSpPr/>
          <p:nvPr/>
        </p:nvSpPr>
        <p:spPr>
          <a:xfrm>
            <a:off x="434880" y="3141000"/>
            <a:ext cx="1883160" cy="91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71685a"/>
                </a:solidFill>
                <a:latin typeface="Tahoma"/>
                <a:ea typeface="DejaVu Sans"/>
              </a:rPr>
              <a:t>Source : enquête FNGDS 2012</a:t>
            </a:r>
            <a:endParaRPr/>
          </a:p>
        </p:txBody>
      </p:sp>
      <p:sp>
        <p:nvSpPr>
          <p:cNvPr id="124" name="CustomShape 5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4</a:t>
            </a:r>
            <a:endParaRPr/>
          </a:p>
        </p:txBody>
      </p:sp>
      <p:sp>
        <p:nvSpPr>
          <p:cNvPr id="125" name="CustomShape 6"/>
          <p:cNvSpPr/>
          <p:nvPr/>
        </p:nvSpPr>
        <p:spPr>
          <a:xfrm>
            <a:off x="434880" y="5135400"/>
            <a:ext cx="7726320" cy="1455840"/>
          </a:xfrm>
          <a:prstGeom prst="roundRect">
            <a:avLst>
              <a:gd name="adj" fmla="val 144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lang="fr-FR" sz="2800" strike="noStrike">
                <a:solidFill>
                  <a:srgbClr val="000000"/>
                </a:solidFill>
                <a:latin typeface="Calibri"/>
                <a:ea typeface="DejaVu Sans"/>
              </a:rPr>
              <a:t>Coût d’une fermeture de frontière?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800" strike="noStrike">
                <a:solidFill>
                  <a:srgbClr val="000000"/>
                </a:solidFill>
                <a:latin typeface="Calibri"/>
                <a:ea typeface="DejaVu Sans"/>
              </a:rPr>
              <a:t>Coût d’une gestion de crise?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fr-FR" sz="2800" strike="noStrike">
                <a:solidFill>
                  <a:srgbClr val="ff0000"/>
                </a:solidFill>
                <a:latin typeface="Calibri"/>
                <a:ea typeface="DejaVu Sans"/>
              </a:rPr>
              <a:t>Exemple de la crise « Algérie » 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37200" y="3559320"/>
            <a:ext cx="7687080" cy="135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4600" rIns="84600" tIns="55440" bIns="42480"/>
          <a:p>
            <a:pPr>
              <a:lnSpc>
                <a:spcPct val="100000"/>
              </a:lnSpc>
            </a:pPr>
            <a:r>
              <a:rPr lang="fr-FR" sz="1510" strike="noStrike" u="sng">
                <a:solidFill>
                  <a:srgbClr val="000000"/>
                </a:solidFill>
                <a:latin typeface="Arial"/>
                <a:ea typeface="SimSun"/>
              </a:rPr>
              <a:t>Au 31/05/2014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1510" strike="noStrike">
                <a:solidFill>
                  <a:srgbClr val="000000"/>
                </a:solidFill>
                <a:latin typeface="Arial"/>
                <a:ea typeface="SimSun"/>
              </a:rPr>
              <a:t>Taux de prévalence (cheptels) = 9,8% </a:t>
            </a: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(varie de 0,03% à 89,6% selon les Dpts)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1510" strike="noStrike">
                <a:solidFill>
                  <a:srgbClr val="000000"/>
                </a:solidFill>
                <a:latin typeface="Arial"/>
                <a:ea typeface="SimSun"/>
              </a:rPr>
              <a:t>Taux d’incidence (cheptels) </a:t>
            </a: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= </a:t>
            </a:r>
            <a:r>
              <a:rPr b="1" lang="fr-FR" sz="1510" strike="noStrike">
                <a:solidFill>
                  <a:srgbClr val="000000"/>
                </a:solidFill>
                <a:latin typeface="Arial"/>
                <a:ea typeface="SimSun"/>
              </a:rPr>
              <a:t>1,9% </a:t>
            </a: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(varie de 0 à 10% selon les Dpts)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1510" strike="noStrike">
                <a:solidFill>
                  <a:srgbClr val="000000"/>
                </a:solidFill>
                <a:latin typeface="Arial"/>
                <a:ea typeface="SimSun"/>
              </a:rPr>
              <a:t>Taux de qualification des cheptels = 65,9% </a:t>
            </a: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(varie de 0,4% à 98,2%)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                   </a:t>
            </a: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Stable par rapport à la campagne 2012/2013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4406760" y="3297960"/>
            <a:ext cx="387324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15000"/>
              </a:lnSpc>
            </a:pPr>
            <a:r>
              <a:rPr lang="fr-FR" sz="1130" strike="noStrike">
                <a:solidFill>
                  <a:srgbClr val="000000"/>
                </a:solidFill>
                <a:latin typeface="Times New Roman"/>
                <a:ea typeface="DejaVu Sans"/>
              </a:rPr>
              <a:t>Taux de prévalence (cheptels) par département </a:t>
            </a:r>
            <a:endParaRPr/>
          </a:p>
          <a:p>
            <a:pPr algn="ctr">
              <a:lnSpc>
                <a:spcPct val="115000"/>
              </a:lnSpc>
            </a:pPr>
            <a:r>
              <a:rPr lang="fr-FR" sz="1130" strike="noStrike">
                <a:solidFill>
                  <a:srgbClr val="000000"/>
                </a:solidFill>
                <a:latin typeface="Times New Roman"/>
                <a:ea typeface="DejaVu Sans"/>
              </a:rPr>
              <a:t>au 31 mai 2014 (</a:t>
            </a:r>
            <a:r>
              <a:rPr b="1" lang="fr-FR" sz="1130" strike="noStrike">
                <a:solidFill>
                  <a:srgbClr val="000000"/>
                </a:solidFill>
                <a:latin typeface="Times New Roman"/>
                <a:ea typeface="DejaVu Sans"/>
              </a:rPr>
              <a:t>Données GDS France</a:t>
            </a:r>
            <a:r>
              <a:rPr lang="fr-FR" sz="1130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433800" y="1567080"/>
            <a:ext cx="4329720" cy="173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4600" rIns="84600" tIns="55440" bIns="42480"/>
          <a:p>
            <a:pPr>
              <a:lnSpc>
                <a:spcPct val="100000"/>
              </a:lnSpc>
            </a:pPr>
            <a:r>
              <a:rPr b="1" lang="fr-FR" sz="1510" strike="noStrike">
                <a:solidFill>
                  <a:srgbClr val="0070c0"/>
                </a:solidFill>
                <a:latin typeface="Arial"/>
                <a:ea typeface="SimSun"/>
              </a:rPr>
              <a:t>Surveillance 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Dispositif obligatoire 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Prophylaxie (BV&gt;24 mois)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Contrôles à l’introduction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Dispositif facultatif : qualification (Acersa)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510" strike="noStrike">
                <a:solidFill>
                  <a:srgbClr val="0070c0"/>
                </a:solidFill>
                <a:latin typeface="Arial"/>
                <a:ea typeface="SimSun"/>
              </a:rPr>
              <a:t>Police sanitaire </a:t>
            </a:r>
            <a:r>
              <a:rPr lang="fr-FR" sz="1510" strike="noStrike">
                <a:solidFill>
                  <a:srgbClr val="000000"/>
                </a:solidFill>
                <a:latin typeface="Arial"/>
                <a:ea typeface="SimSun"/>
              </a:rPr>
              <a:t>: Vaccination des bovins positifs</a:t>
            </a:r>
            <a:endParaRPr/>
          </a:p>
        </p:txBody>
      </p:sp>
      <p:sp>
        <p:nvSpPr>
          <p:cNvPr id="129" name="CustomShape 4"/>
          <p:cNvSpPr/>
          <p:nvPr/>
        </p:nvSpPr>
        <p:spPr>
          <a:xfrm>
            <a:off x="933480" y="4983480"/>
            <a:ext cx="7294680" cy="548640"/>
          </a:xfrm>
          <a:prstGeom prst="rect">
            <a:avLst/>
          </a:prstGeom>
          <a:noFill/>
          <a:ln w="93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510" strike="noStrike">
                <a:solidFill>
                  <a:srgbClr val="000000"/>
                </a:solidFill>
                <a:latin typeface="Calibri"/>
                <a:ea typeface="DejaVu Sans"/>
              </a:rPr>
              <a:t>Situation globalement stable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510" strike="noStrike">
                <a:solidFill>
                  <a:srgbClr val="000000"/>
                </a:solidFill>
                <a:latin typeface="Calibri"/>
                <a:ea typeface="DejaVu Sans"/>
              </a:rPr>
              <a:t>Augmentation du nombre d’animaux positifs isolés en cheptels qualifiés</a:t>
            </a:r>
            <a:endParaRPr/>
          </a:p>
        </p:txBody>
      </p:sp>
      <p:pic>
        <p:nvPicPr>
          <p:cNvPr id="130" name="Image 1" descr=""/>
          <p:cNvPicPr/>
          <p:nvPr/>
        </p:nvPicPr>
        <p:blipFill>
          <a:blip r:embed="rId1"/>
          <a:stretch/>
        </p:blipFill>
        <p:spPr>
          <a:xfrm>
            <a:off x="4764600" y="949680"/>
            <a:ext cx="3222720" cy="2400480"/>
          </a:xfrm>
          <a:prstGeom prst="rect">
            <a:avLst/>
          </a:prstGeom>
          <a:ln>
            <a:noFill/>
          </a:ln>
        </p:spPr>
      </p:pic>
      <p:sp>
        <p:nvSpPr>
          <p:cNvPr id="131" name="CustomShape 5"/>
          <p:cNvSpPr/>
          <p:nvPr/>
        </p:nvSpPr>
        <p:spPr>
          <a:xfrm>
            <a:off x="230760" y="5087160"/>
            <a:ext cx="405360" cy="347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6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ffffff"/>
                </a:solidFill>
                <a:latin typeface="Calibri"/>
              </a:rPr>
              <a:t>5</a:t>
            </a:r>
            <a:endParaRPr/>
          </a:p>
        </p:txBody>
      </p:sp>
      <p:sp>
        <p:nvSpPr>
          <p:cNvPr id="133" name="CustomShape 7"/>
          <p:cNvSpPr/>
          <p:nvPr/>
        </p:nvSpPr>
        <p:spPr>
          <a:xfrm>
            <a:off x="199080" y="21564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4600" strike="noStrike">
                <a:solidFill>
                  <a:srgbClr val="3e3d2d"/>
                </a:solidFill>
                <a:latin typeface="Cambria"/>
              </a:rPr>
              <a:t>Rhinotrachéite infectieuse bovine  2013-2014</a:t>
            </a:r>
            <a:endParaRPr/>
          </a:p>
        </p:txBody>
      </p:sp>
      <p:sp>
        <p:nvSpPr>
          <p:cNvPr id="134" name="CustomShape 8"/>
          <p:cNvSpPr/>
          <p:nvPr/>
        </p:nvSpPr>
        <p:spPr>
          <a:xfrm>
            <a:off x="933480" y="5646240"/>
            <a:ext cx="7294680" cy="109440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Courier New"/>
              <a:buChar char="o"/>
            </a:pPr>
            <a:r>
              <a:rPr b="1" lang="fr-FR" strike="noStrike">
                <a:solidFill>
                  <a:srgbClr val="ff0000"/>
                </a:solidFill>
                <a:latin typeface="Calibri"/>
                <a:ea typeface="DejaVu Sans"/>
              </a:rPr>
              <a:t>Situation globalement stable et la non prise de mesures coûte cher!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b="1" lang="fr-FR" strike="noStrike">
                <a:solidFill>
                  <a:srgbClr val="000000"/>
                </a:solidFill>
                <a:latin typeface="Calibri"/>
                <a:ea typeface="DejaVu Sans"/>
              </a:rPr>
              <a:t>Obtenir la reconnaissance européenne, qui passe par le renforcement des mesures pour aller vers l’éradication 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b="1" lang="fr-FR" strike="noStrike">
                <a:solidFill>
                  <a:srgbClr val="000000"/>
                </a:solidFill>
                <a:latin typeface="Calibri"/>
                <a:ea typeface="DejaVu Sans"/>
              </a:rPr>
              <a:t>Améliorer les outils analytiques (L.N.R.-I.B.R.) </a:t>
            </a:r>
            <a:endParaRPr/>
          </a:p>
        </p:txBody>
      </p:sp>
      <p:sp>
        <p:nvSpPr>
          <p:cNvPr id="135" name="CustomShape 9"/>
          <p:cNvSpPr/>
          <p:nvPr/>
        </p:nvSpPr>
        <p:spPr>
          <a:xfrm>
            <a:off x="199080" y="6045120"/>
            <a:ext cx="437400" cy="423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3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70524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fr-FR" sz="4600" strike="noStrike">
                <a:solidFill>
                  <a:srgbClr val="3e3d2d"/>
                </a:solidFill>
                <a:latin typeface="Cambria"/>
              </a:rPr>
              <a:t>Reconnaissance du programme français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457200" y="2104560"/>
            <a:ext cx="7619400" cy="40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Réglementation 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L’IBR appartient à la lise des maladies de l’annexe E (II) de la directive 64-432 donnant droit à des garanties additionnelles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ff0000"/>
                </a:solidFill>
                <a:latin typeface="Calibri"/>
              </a:rPr>
              <a:t>Article 9 : éléments à fournir pour la reconnaissance du programme d’éradication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r-FR" sz="2000" strike="noStrike">
                <a:solidFill>
                  <a:srgbClr val="ff6700"/>
                </a:solidFill>
                <a:latin typeface="Calibri"/>
              </a:rPr>
              <a:t>Article 10 : éléments à fournir pour la reconnaissance partielle ou totale du statut indemne (zone ou Etat)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Décision 558/2004 précise les exigences sanitaires en matière d’échanges intra-UE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L’Annexe I ou II de la décision précisent les zones ou les Etats bénéficiant de garanties additionnelles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L’annexe III définit les conditions d’obtention et de maintien du statut indemne d’une exploitation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8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AF0BFC8E-C782-4726-808F-FA6BC01EDA4A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  <p:pic>
        <p:nvPicPr>
          <p:cNvPr id="139" name="Image 1" descr=""/>
          <p:cNvPicPr/>
          <p:nvPr/>
        </p:nvPicPr>
        <p:blipFill>
          <a:blip r:embed="rId1"/>
          <a:srcRect l="0" t="0" r="0" b="13082"/>
          <a:stretch/>
        </p:blipFill>
        <p:spPr>
          <a:xfrm>
            <a:off x="6660360" y="602280"/>
            <a:ext cx="1295280" cy="104436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827640" y="6163920"/>
            <a:ext cx="719280" cy="4075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5"/>
          <p:cNvSpPr/>
          <p:nvPr/>
        </p:nvSpPr>
        <p:spPr>
          <a:xfrm>
            <a:off x="2195640" y="6013800"/>
            <a:ext cx="5040000" cy="6998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Echanges informels avec la Commission sur un programme et</a:t>
            </a:r>
            <a:r>
              <a:rPr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Calibri"/>
                <a:ea typeface="DejaVu Sans"/>
              </a:rPr>
              <a:t>une qualification 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47664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fr-FR" sz="4600" strike="noStrike">
                <a:solidFill>
                  <a:srgbClr val="3e3d2d"/>
                </a:solidFill>
                <a:latin typeface="Cambria"/>
              </a:rPr>
              <a:t>Renforcement des mesures</a:t>
            </a:r>
            <a:endParaRPr/>
          </a:p>
          <a:p>
            <a:r>
              <a:rPr lang="fr-FR" sz="4600" strike="noStrike">
                <a:solidFill>
                  <a:srgbClr val="3e3d2d"/>
                </a:solidFill>
                <a:latin typeface="Cambria"/>
              </a:rPr>
              <a:t>Les pistes présentées</a:t>
            </a:r>
            <a:endParaRPr/>
          </a:p>
          <a:p>
            <a:pPr>
              <a:lnSpc>
                <a:spcPct val="100000"/>
              </a:lnSpc>
            </a:pPr>
            <a:r>
              <a:rPr lang="fr-FR" sz="4600" strike="noStrike">
                <a:solidFill>
                  <a:srgbClr val="3e3d2d"/>
                </a:solidFill>
                <a:latin typeface="Cambria"/>
              </a:rPr>
              <a:t>aux derniers </a:t>
            </a:r>
            <a:r>
              <a:rPr lang="fr-FR" sz="4600" strike="noStrike">
                <a:solidFill>
                  <a:srgbClr val="0070c0"/>
                </a:solidFill>
                <a:latin typeface="Cambria"/>
              </a:rPr>
              <a:t>C.N.O.P.S.A.V.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457200" y="2094120"/>
            <a:ext cx="7619400" cy="448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ff0000"/>
                </a:solidFill>
                <a:latin typeface="Calibri"/>
              </a:rPr>
              <a:t>Eradication et généralisation de la qualification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Les principes 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Eviter l’introduction d’animaux positifs en élevage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Mieux identifier les circuits « sains » et les circuits « infectés »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Renforcer le dépistage dans les élevages considérés « à risque »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Limiter les risques de contamination liés aux mélanges d’animaux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70c0"/>
                </a:solidFill>
                <a:latin typeface="Calibri"/>
              </a:rPr>
              <a:t>Un socle commun qui s’impose à tous et mise en œuvre progressive de certaines mesures (s’adapter aux différentes situations)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De manière générale : </a:t>
            </a: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encourager la réforme des animaux positifs 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en valorisant les cheptels sous appellation par rapport aux cheptels conservant des animaux positifs (moins de contraintes pour les cheptels sous appellation)</a:t>
            </a: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736097C3-2534-44E3-BEAA-CE7C6CA14EC3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6838920" y="933840"/>
            <a:ext cx="1237680" cy="68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53160" y="620640"/>
            <a:ext cx="781740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4000" strike="noStrike">
                <a:solidFill>
                  <a:srgbClr val="0070c0"/>
                </a:solidFill>
                <a:latin typeface="Cambria"/>
              </a:rPr>
              <a:t>Projet de modification de l’arrêté</a:t>
            </a:r>
            <a:endParaRPr/>
          </a:p>
          <a:p>
            <a:endParaRPr/>
          </a:p>
          <a:p>
            <a:r>
              <a:rPr b="1" lang="fr-FR" sz="4600" strike="noStrike">
                <a:solidFill>
                  <a:srgbClr val="3e3d2d"/>
                </a:solidFill>
                <a:latin typeface="Cambria"/>
              </a:rPr>
              <a:t>	</a:t>
            </a:r>
            <a:r>
              <a:rPr b="1" lang="fr-FR" sz="4800" strike="noStrike">
                <a:solidFill>
                  <a:srgbClr val="3e3d2d"/>
                </a:solidFill>
                <a:latin typeface="Cambria"/>
              </a:rPr>
              <a:t>Dispositions générales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188280" y="1763640"/>
            <a:ext cx="8015400" cy="4833000"/>
          </a:xfrm>
          <a:prstGeom prst="roundRect">
            <a:avLst>
              <a:gd name="adj" fmla="val 14400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Article 1</a:t>
            </a:r>
            <a:r>
              <a:rPr b="1" lang="fr-FR" sz="2400" strike="noStrike" baseline="30000">
                <a:solidFill>
                  <a:srgbClr val="000000"/>
                </a:solidFill>
                <a:latin typeface="Calibri"/>
                <a:ea typeface="DejaVu Sans"/>
              </a:rPr>
              <a:t>er </a:t>
            </a:r>
            <a:r>
              <a:rPr b="1" lang="fr-FR" sz="2000" strike="noStrike" baseline="30000">
                <a:solidFill>
                  <a:srgbClr val="000000"/>
                </a:solidFill>
                <a:latin typeface="Calibri"/>
                <a:ea typeface="DejaVu Sans"/>
              </a:rPr>
              <a:t>:  </a:t>
            </a: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L’arrêté a pour objet </a:t>
            </a:r>
            <a:r>
              <a:rPr lang="fr-FR" sz="2400" strike="noStrike">
                <a:solidFill>
                  <a:srgbClr val="0070c0"/>
                </a:solidFill>
                <a:latin typeface="Calibri"/>
                <a:ea typeface="DejaVu Sans"/>
              </a:rPr>
              <a:t>l’éradication de la rhinotrachéite infectieuse bovine</a:t>
            </a:r>
            <a:r>
              <a:rPr lang="fr-FR" sz="2400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(I.B.R.) avec :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acquisition/maintien de l’appellation indemne,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collecte de données épidémiologiques,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assainissement des troupeaux de bovinés infectés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400" strike="noStrike">
                <a:solidFill>
                  <a:srgbClr val="0070c0"/>
                </a:solidFill>
                <a:latin typeface="Calibri"/>
                <a:ea typeface="DejaVu Sans"/>
              </a:rPr>
              <a:t>application de mesures restrictives à la circulation des animaux appartenant à des troupeaux de bovinés non indemnes d’I.B.R.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Article 3 : </a:t>
            </a: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Définition des statuts : qualifié, en cours de qualification, en cours d’assainissement et non conforme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5F413AC8-1666-431E-80A4-0C8760A29822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25160" y="293040"/>
            <a:ext cx="7619400" cy="94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fr-FR" sz="4800" strike="noStrike">
                <a:solidFill>
                  <a:srgbClr val="3e3d2d"/>
                </a:solidFill>
                <a:latin typeface="Cambria"/>
              </a:rPr>
              <a:t>Dispositions générales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202680" y="851400"/>
            <a:ext cx="8064000" cy="5889240"/>
          </a:xfrm>
          <a:prstGeom prst="roundRect">
            <a:avLst>
              <a:gd name="adj" fmla="val 13753"/>
            </a:avLst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Article 4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Le D.D.P.P. </a:t>
            </a: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confie la maîtrise d’œuvre</a:t>
            </a: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 des mesures de prévention, de surveillance et certaines mesures de lutte contre l’I.B.R. à un organisme reconnu compétent sur son territoire </a:t>
            </a: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1" lang="fr-FR" sz="2400" strike="noStrike">
                <a:solidFill>
                  <a:srgbClr val="ff0000"/>
                </a:solidFill>
                <a:latin typeface="Calibri"/>
                <a:ea typeface="DejaVu Sans"/>
              </a:rPr>
              <a:t>L.201-9 du C.R.P.M.</a:t>
            </a: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) = </a:t>
            </a:r>
            <a:r>
              <a:rPr b="1" lang="fr-FR" sz="2400" strike="noStrike">
                <a:solidFill>
                  <a:srgbClr val="ff0000"/>
                </a:solidFill>
                <a:latin typeface="Calibri"/>
                <a:ea typeface="DejaVu Sans"/>
              </a:rPr>
              <a:t>O.V.S.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Responsabilité du détenteur pour la réalisation des mesures prescrites par l’arrêté. Les opérations sont réalisées par le vétérinaire sanitaire.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Article 5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Calibri"/>
                <a:ea typeface="DejaVu Sans"/>
              </a:rPr>
              <a:t>Les épreuves de dépistage de l’I.B.R. ne peuvent être effectuées que par les seuls laboratoires agréés. 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002060"/>
                </a:solidFill>
                <a:latin typeface="Calibri"/>
                <a:ea typeface="DejaVu Sans"/>
              </a:rPr>
              <a:t>Ces derniers sont tenus de mettre à disposition </a:t>
            </a:r>
            <a:r>
              <a:rPr b="1" lang="fr-FR" sz="2400" strike="noStrike">
                <a:solidFill>
                  <a:srgbClr val="002060"/>
                </a:solidFill>
                <a:latin typeface="Calibri"/>
                <a:ea typeface="DejaVu Sans"/>
              </a:rPr>
              <a:t>par voie informatique </a:t>
            </a:r>
            <a:r>
              <a:rPr lang="fr-FR" sz="2400" strike="noStrike">
                <a:solidFill>
                  <a:srgbClr val="002060"/>
                </a:solidFill>
                <a:latin typeface="Calibri"/>
                <a:ea typeface="DejaVu Sans"/>
              </a:rPr>
              <a:t>tout résultat d’analyse d’I.B.R. au M.O.E., à la D.D.ecP.P. et au vétérinaire sanitaire</a:t>
            </a:r>
            <a:endParaRPr/>
          </a:p>
        </p:txBody>
      </p:sp>
      <p:sp>
        <p:nvSpPr>
          <p:cNvPr id="151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fld id="{CE37E274-6AFB-450D-924F-4A16C731AAC4}" type="slidenum">
              <a:rPr lang="fr-FR" strike="noStrike">
                <a:solidFill>
                  <a:srgbClr val="ffffff"/>
                </a:solidFill>
                <a:latin typeface="Calibri"/>
              </a:rPr>
              <a:t>&lt;numéro&gt;</a:t>
            </a:fld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